
<file path=[Content_Types].xml><?xml version="1.0" encoding="utf-8"?>
<Types xmlns="http://schemas.openxmlformats.org/package/2006/content-types"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svg" ContentType="image/svg+xml"/>
  <Default Extension="tmp" ContentType="image/p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media/image27.jpg" ContentType="image/jpe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60" r:id="rId2"/>
    <p:sldId id="261" r:id="rId3"/>
    <p:sldId id="282" r:id="rId4"/>
    <p:sldId id="283" r:id="rId5"/>
    <p:sldId id="270" r:id="rId6"/>
    <p:sldId id="280" r:id="rId7"/>
    <p:sldId id="264" r:id="rId8"/>
    <p:sldId id="273" r:id="rId9"/>
    <p:sldId id="272" r:id="rId10"/>
    <p:sldId id="279" r:id="rId11"/>
    <p:sldId id="265" r:id="rId12"/>
    <p:sldId id="284" r:id="rId13"/>
    <p:sldId id="278" r:id="rId14"/>
    <p:sldId id="281" r:id="rId15"/>
    <p:sldId id="274" r:id="rId16"/>
    <p:sldId id="275" r:id="rId17"/>
    <p:sldId id="276" r:id="rId18"/>
    <p:sldId id="269" r:id="rId19"/>
    <p:sldId id="266" r:id="rId20"/>
    <p:sldId id="271" r:id="rId21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14F8B"/>
    <a:srgbClr val="00957B"/>
    <a:srgbClr val="CD5A00"/>
    <a:srgbClr val="E81616"/>
    <a:srgbClr val="A00039"/>
    <a:srgbClr val="167BE8"/>
    <a:srgbClr val="E0E816"/>
    <a:srgbClr val="AAE66D"/>
    <a:srgbClr val="12EC3C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555" autoAdjust="0"/>
    <p:restoredTop sz="90482" autoAdjust="0"/>
  </p:normalViewPr>
  <p:slideViewPr>
    <p:cSldViewPr snapToGrid="0">
      <p:cViewPr varScale="1">
        <p:scale>
          <a:sx n="103" d="100"/>
          <a:sy n="103" d="100"/>
        </p:scale>
        <p:origin x="996" y="108"/>
      </p:cViewPr>
      <p:guideLst>
        <p:guide orient="horz" pos="2160"/>
        <p:guide pos="3840"/>
      </p:guideLst>
    </p:cSldViewPr>
  </p:slid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EE4178-8062-4CEB-994D-69429501FEC2}" type="datetimeFigureOut">
              <a:rPr lang="de-DE" smtClean="0"/>
              <a:t>11.06.2021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1A22A7-4381-491B-94FE-F566EDED625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700787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de-DE" dirty="0"/>
              <a:t>Aufbau des </a:t>
            </a:r>
            <a:r>
              <a:rPr lang="de-DE" dirty="0" err="1"/>
              <a:t>Backends</a:t>
            </a:r>
            <a:endParaRPr lang="de-DE" dirty="0"/>
          </a:p>
          <a:p>
            <a:pPr marL="285750" indent="-285750">
              <a:buFontTx/>
              <a:buChar char="-"/>
            </a:pPr>
            <a:r>
              <a:rPr lang="de-DE" dirty="0"/>
              <a:t>UML Klassendiagram</a:t>
            </a:r>
          </a:p>
          <a:p>
            <a:pPr marL="285750" indent="-285750">
              <a:buFontTx/>
              <a:buChar char="-"/>
            </a:pPr>
            <a:r>
              <a:rPr lang="de-DE" dirty="0"/>
              <a:t>Architektur: Java, </a:t>
            </a:r>
            <a:r>
              <a:rPr lang="de-DE" dirty="0" err="1"/>
              <a:t>phpstorm</a:t>
            </a:r>
            <a:r>
              <a:rPr lang="de-DE" dirty="0"/>
              <a:t>, </a:t>
            </a:r>
            <a:r>
              <a:rPr lang="de-DE" dirty="0" err="1"/>
              <a:t>datagrip</a:t>
            </a:r>
            <a:r>
              <a:rPr lang="de-DE" dirty="0"/>
              <a:t> </a:t>
            </a:r>
            <a:r>
              <a:rPr lang="de-DE" dirty="0" err="1"/>
              <a:t>android</a:t>
            </a:r>
            <a:r>
              <a:rPr lang="de-DE" dirty="0"/>
              <a:t> </a:t>
            </a:r>
            <a:r>
              <a:rPr lang="de-DE" dirty="0" err="1"/>
              <a:t>studio</a:t>
            </a:r>
            <a:r>
              <a:rPr lang="de-DE" dirty="0"/>
              <a:t>, </a:t>
            </a:r>
            <a:r>
              <a:rPr lang="de-DE" dirty="0" err="1"/>
              <a:t>youtrack</a:t>
            </a:r>
            <a:r>
              <a:rPr lang="de-DE" dirty="0"/>
              <a:t>, </a:t>
            </a:r>
            <a:r>
              <a:rPr lang="de-DE" dirty="0" err="1"/>
              <a:t>github</a:t>
            </a:r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1A22A7-4381-491B-94FE-F566EDED6255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793309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de-DE" dirty="0"/>
              <a:t>Aufbau des </a:t>
            </a:r>
            <a:r>
              <a:rPr lang="de-DE" dirty="0" err="1"/>
              <a:t>Backends</a:t>
            </a:r>
            <a:endParaRPr lang="de-DE" dirty="0"/>
          </a:p>
          <a:p>
            <a:pPr marL="285750" indent="-285750">
              <a:buFontTx/>
              <a:buChar char="-"/>
            </a:pPr>
            <a:r>
              <a:rPr lang="de-DE" dirty="0"/>
              <a:t>UML Klassendiagram</a:t>
            </a:r>
          </a:p>
          <a:p>
            <a:pPr marL="285750" indent="-285750">
              <a:buFontTx/>
              <a:buChar char="-"/>
            </a:pPr>
            <a:r>
              <a:rPr lang="de-DE" dirty="0"/>
              <a:t>Architektur: Java, </a:t>
            </a:r>
            <a:r>
              <a:rPr lang="de-DE" dirty="0" err="1"/>
              <a:t>phpstorm</a:t>
            </a:r>
            <a:r>
              <a:rPr lang="de-DE" dirty="0"/>
              <a:t>, </a:t>
            </a:r>
            <a:r>
              <a:rPr lang="de-DE" dirty="0" err="1"/>
              <a:t>datagrip</a:t>
            </a:r>
            <a:r>
              <a:rPr lang="de-DE" dirty="0"/>
              <a:t> </a:t>
            </a:r>
            <a:r>
              <a:rPr lang="de-DE" dirty="0" err="1"/>
              <a:t>android</a:t>
            </a:r>
            <a:r>
              <a:rPr lang="de-DE" dirty="0"/>
              <a:t> </a:t>
            </a:r>
            <a:r>
              <a:rPr lang="de-DE" dirty="0" err="1"/>
              <a:t>studio</a:t>
            </a:r>
            <a:r>
              <a:rPr lang="de-DE" dirty="0"/>
              <a:t>, </a:t>
            </a:r>
            <a:r>
              <a:rPr lang="de-DE" dirty="0" err="1"/>
              <a:t>youtrack</a:t>
            </a:r>
            <a:r>
              <a:rPr lang="de-DE" dirty="0"/>
              <a:t>, </a:t>
            </a:r>
            <a:r>
              <a:rPr lang="de-DE" dirty="0" err="1"/>
              <a:t>github</a:t>
            </a:r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1A22A7-4381-491B-94FE-F566EDED6255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724468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de-DE" dirty="0"/>
              <a:t>Aufbau des </a:t>
            </a:r>
            <a:r>
              <a:rPr lang="de-DE" dirty="0" err="1"/>
              <a:t>Backends</a:t>
            </a:r>
            <a:endParaRPr lang="de-DE" dirty="0"/>
          </a:p>
          <a:p>
            <a:pPr marL="285750" indent="-285750">
              <a:buFontTx/>
              <a:buChar char="-"/>
            </a:pPr>
            <a:r>
              <a:rPr lang="de-DE" dirty="0"/>
              <a:t>UML Klassendiagram</a:t>
            </a:r>
          </a:p>
          <a:p>
            <a:pPr marL="285750" indent="-285750">
              <a:buFontTx/>
              <a:buChar char="-"/>
            </a:pPr>
            <a:r>
              <a:rPr lang="de-DE" dirty="0"/>
              <a:t>Architektur: Java, </a:t>
            </a:r>
            <a:r>
              <a:rPr lang="de-DE" dirty="0" err="1"/>
              <a:t>phpstorm</a:t>
            </a:r>
            <a:r>
              <a:rPr lang="de-DE" dirty="0"/>
              <a:t>, </a:t>
            </a:r>
            <a:r>
              <a:rPr lang="de-DE" dirty="0" err="1"/>
              <a:t>datagrip</a:t>
            </a:r>
            <a:r>
              <a:rPr lang="de-DE" dirty="0"/>
              <a:t> </a:t>
            </a:r>
            <a:r>
              <a:rPr lang="de-DE" dirty="0" err="1"/>
              <a:t>android</a:t>
            </a:r>
            <a:r>
              <a:rPr lang="de-DE" dirty="0"/>
              <a:t> </a:t>
            </a:r>
            <a:r>
              <a:rPr lang="de-DE" dirty="0" err="1"/>
              <a:t>studio</a:t>
            </a:r>
            <a:r>
              <a:rPr lang="de-DE" dirty="0"/>
              <a:t>, </a:t>
            </a:r>
            <a:r>
              <a:rPr lang="de-DE" dirty="0" err="1"/>
              <a:t>youtrack</a:t>
            </a:r>
            <a:r>
              <a:rPr lang="de-DE" dirty="0"/>
              <a:t>, </a:t>
            </a:r>
            <a:r>
              <a:rPr lang="de-DE" dirty="0" err="1"/>
              <a:t>github</a:t>
            </a:r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1A22A7-4381-491B-94FE-F566EDED6255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730122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de-DE" dirty="0"/>
              <a:t>Aufbau des </a:t>
            </a:r>
            <a:r>
              <a:rPr lang="de-DE" dirty="0" err="1"/>
              <a:t>Backends</a:t>
            </a:r>
            <a:endParaRPr lang="de-DE" dirty="0"/>
          </a:p>
          <a:p>
            <a:pPr marL="285750" indent="-285750">
              <a:buFontTx/>
              <a:buChar char="-"/>
            </a:pPr>
            <a:r>
              <a:rPr lang="de-DE" dirty="0"/>
              <a:t>UML Klassendiagram</a:t>
            </a:r>
          </a:p>
          <a:p>
            <a:pPr marL="285750" indent="-285750">
              <a:buFontTx/>
              <a:buChar char="-"/>
            </a:pPr>
            <a:r>
              <a:rPr lang="de-DE" dirty="0"/>
              <a:t>Architektur: Java, </a:t>
            </a:r>
            <a:r>
              <a:rPr lang="de-DE" dirty="0" err="1"/>
              <a:t>phpstorm</a:t>
            </a:r>
            <a:r>
              <a:rPr lang="de-DE" dirty="0"/>
              <a:t>, </a:t>
            </a:r>
            <a:r>
              <a:rPr lang="de-DE" dirty="0" err="1"/>
              <a:t>datagrip</a:t>
            </a:r>
            <a:r>
              <a:rPr lang="de-DE" dirty="0"/>
              <a:t> </a:t>
            </a:r>
            <a:r>
              <a:rPr lang="de-DE" dirty="0" err="1"/>
              <a:t>android</a:t>
            </a:r>
            <a:r>
              <a:rPr lang="de-DE" dirty="0"/>
              <a:t> </a:t>
            </a:r>
            <a:r>
              <a:rPr lang="de-DE" dirty="0" err="1"/>
              <a:t>studio</a:t>
            </a:r>
            <a:r>
              <a:rPr lang="de-DE" dirty="0"/>
              <a:t>, </a:t>
            </a:r>
            <a:r>
              <a:rPr lang="de-DE" dirty="0" err="1"/>
              <a:t>youtrack</a:t>
            </a:r>
            <a:r>
              <a:rPr lang="de-DE" dirty="0"/>
              <a:t>, </a:t>
            </a:r>
            <a:r>
              <a:rPr lang="de-DE" dirty="0" err="1"/>
              <a:t>github</a:t>
            </a:r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1A22A7-4381-491B-94FE-F566EDED6255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239634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770C65-0F6E-4B33-A8AA-BC70F5DB73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3087687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4CA9AD6-9465-4D3E-B803-D1A0A04B9F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43400"/>
            <a:ext cx="9144000" cy="914400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F161616-EA8F-46CD-808B-8BDEFA236B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880F9-8304-4DC0-A72D-D489F6D17B88}" type="datetimeFigureOut">
              <a:rPr lang="de-DE" smtClean="0"/>
              <a:t>11.06.2021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7181781-A01F-42AE-90AA-FDDA15FAFE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FD68E4B-2E39-40C3-A2ED-B90EC8F1F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48AB2-9038-4B20-A0DB-FAEDFF585EA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003039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5F5EF4-DBC0-4E00-8C8B-F7CB1F042F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A3BA5852-B8E8-4267-9B85-ABC52B6DFD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3B5510E-6AD4-42C2-9BF5-136D8152E6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880F9-8304-4DC0-A72D-D489F6D17B88}" type="datetimeFigureOut">
              <a:rPr lang="de-DE" smtClean="0"/>
              <a:t>11.06.2021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89196C8-BED7-457C-A34B-BAA566974D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B47BC23-0D55-43A6-BC75-3023F0D651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48AB2-9038-4B20-A0DB-FAEDFF585EA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5104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CEF8ED6A-D7AE-4EB5-BF9D-233CDC3E2E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7C1BFC7E-50AB-4D9C-981D-E3AF6C87E2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D5B28C8-D225-4D6C-BA86-8F6E0CA47F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880F9-8304-4DC0-A72D-D489F6D17B88}" type="datetimeFigureOut">
              <a:rPr lang="de-DE" smtClean="0"/>
              <a:t>11.06.2021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48A0C69-D43B-485F-BB8B-547DE422E9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5C710CC-345F-434B-8D4A-76B9E2B6A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48AB2-9038-4B20-A0DB-FAEDFF585EA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592675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E05C99E-6D5B-4A35-A968-D8E4554F3A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754374"/>
          </a:xfrm>
        </p:spPr>
        <p:txBody>
          <a:bodyPr/>
          <a:lstStyle>
            <a:lvl1pPr algn="ctr">
              <a:defRPr b="1"/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0D6B1FA-2F2F-4FEB-AED7-EF4DE95E06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34042"/>
            <a:ext cx="10515600" cy="5142922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7185BFF-04AC-4338-9E10-E10753D851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880F9-8304-4DC0-A72D-D489F6D17B88}" type="datetimeFigureOut">
              <a:rPr lang="de-DE" smtClean="0"/>
              <a:t>11.06.2021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085DBE2-E589-4375-BD3A-B7757BC601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D11A24F-8A02-4844-A070-31C90E485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48AB2-9038-4B20-A0DB-FAEDFF585EA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509387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FE657BF-314F-466B-A371-B4F6F928EC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5B9A88B-2EDD-4A75-8EAF-51D6EFECAD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114ED18-BC88-4C1B-AFBE-713AE1E09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880F9-8304-4DC0-A72D-D489F6D17B88}" type="datetimeFigureOut">
              <a:rPr lang="de-DE" smtClean="0"/>
              <a:t>11.06.2021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4B38A0D-8837-49D4-BF04-826FC7D750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0916C2-CF7A-4564-98F6-6536F9EE29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48AB2-9038-4B20-A0DB-FAEDFF585EA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963622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C0DA2A6-A136-45E9-A8A2-09D7DDB405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9A9FCBE-7C58-4F27-9B67-558FA3DC01E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28C8CBF-70E3-4321-93BB-05B3860045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01E4E39-62A6-48EE-A161-D6842A202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880F9-8304-4DC0-A72D-D489F6D17B88}" type="datetimeFigureOut">
              <a:rPr lang="de-DE" smtClean="0"/>
              <a:t>11.06.2021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C5C8448-7055-4ABE-9BA9-A752800D95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2E2F336-B15C-4DD8-85C4-50B0C84543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48AB2-9038-4B20-A0DB-FAEDFF585EA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704108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D1F3C7-4DD1-4C6B-A8BD-C7B40FE607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125D796-68C6-4108-8C63-26FF74D5CF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F736AD00-53C8-4621-BD06-1533F7B323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45B302C6-605A-48CA-BAC5-A800241374F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F43E96B0-6B20-4755-881A-B3E317EBA26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382EEA29-D3C8-4188-9D85-ED28D15F5E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880F9-8304-4DC0-A72D-D489F6D17B88}" type="datetimeFigureOut">
              <a:rPr lang="de-DE" smtClean="0"/>
              <a:t>11.06.2021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F6ADD7B0-32F5-49CA-848A-0DFB3648B0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50B182B1-5906-4B7B-B53F-B8EE398BC0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48AB2-9038-4B20-A0DB-FAEDFF585EA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026043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4DFC8A-B3BA-4E90-83EE-23CA41979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115007E-8D50-41F0-844A-0850A13C83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880F9-8304-4DC0-A72D-D489F6D17B88}" type="datetimeFigureOut">
              <a:rPr lang="de-DE" smtClean="0"/>
              <a:t>11.06.2021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078CDD6-613C-42A9-ABFC-3A0CFC3478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CAB6D1C-9BFF-4537-AC1A-4BA2A04E4B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48AB2-9038-4B20-A0DB-FAEDFF585EA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023886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6AF30F94-B54D-4C45-8059-2FE071C72B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880F9-8304-4DC0-A72D-D489F6D17B88}" type="datetimeFigureOut">
              <a:rPr lang="de-DE" smtClean="0"/>
              <a:t>11.06.2021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55F3AA6-7072-4EC1-9173-EB0FE6625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5B51015-5CE5-42A5-BE69-2A832DB7F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48AB2-9038-4B20-A0DB-FAEDFF585EA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272239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7D9D12D-00CA-40FA-8BD0-CFB145117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5796053-18DA-4EFA-825E-F2AC08E240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498D774-32EE-45F9-A172-AF9F5D1BEA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A1CA615-B338-4B1E-86AC-EA65C60FB0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880F9-8304-4DC0-A72D-D489F6D17B88}" type="datetimeFigureOut">
              <a:rPr lang="de-DE" smtClean="0"/>
              <a:t>11.06.2021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442DC66-C922-40B9-8D92-FC1C3D6E79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8A9EB82-2100-4ADA-B063-AB3029D85D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48AB2-9038-4B20-A0DB-FAEDFF585EA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186307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65B778-C521-451C-BF67-06137751D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B05C36A3-FF31-421D-8DCF-B005580695A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59FF1889-599A-4783-BF2E-5EA244280C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C909902-6E99-4723-A03A-EF11ED5199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880F9-8304-4DC0-A72D-D489F6D17B88}" type="datetimeFigureOut">
              <a:rPr lang="de-DE" smtClean="0"/>
              <a:t>11.06.2021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17D41FB-1C3B-4424-A48F-ED61B4D10C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9F8BBEA-6132-4D4F-B10A-AFA57F6696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48AB2-9038-4B20-A0DB-FAEDFF585EA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10240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26000"/>
            <a:biLevel thresh="75000"/>
            <a:lum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aturation sat="0"/>
                    </a14:imgEffect>
                    <a14:imgEffect>
                      <a14:brightnessContrast bright="-19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71C85B8A-EC17-44DA-8B4B-7A789D3720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4A84C9C-189B-48E2-9B7F-3804FD0A52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2F91443-AB55-417E-A3E8-0332A48493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B880F9-8304-4DC0-A72D-D489F6D17B88}" type="datetimeFigureOut">
              <a:rPr lang="de-DE" smtClean="0"/>
              <a:t>11.06.2021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A423077-F0F4-4235-B968-6B95F73FEE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4938985-6575-41F6-8C19-5A8BCF0C12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D48AB2-9038-4B20-A0DB-FAEDFF585EA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700438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Bookman Old Style" panose="02050604050505020204" pitchFamily="18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jpg"/><Relationship Id="rId5" Type="http://schemas.openxmlformats.org/officeDocument/2006/relationships/image" Target="../media/image26.png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tmp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tmp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tmp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tmp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jpg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microsoft.com/office/2007/relationships/hdphoto" Target="../media/hdphoto1.wdp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microsoft.com/office/2007/relationships/hdphoto" Target="../media/hdphoto2.wdp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1.png"/><Relationship Id="rId7" Type="http://schemas.openxmlformats.org/officeDocument/2006/relationships/image" Target="../media/image14.png"/><Relationship Id="rId12" Type="http://schemas.openxmlformats.org/officeDocument/2006/relationships/image" Target="../media/image19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microsoft.com/office/2007/relationships/hdphoto" Target="../media/hdphoto1.wdp"/><Relationship Id="rId9" Type="http://schemas.openxmlformats.org/officeDocument/2006/relationships/image" Target="../media/image16.svg"/><Relationship Id="rId14" Type="http://schemas.openxmlformats.org/officeDocument/2006/relationships/image" Target="../media/image21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FFB30E7E-528D-4B89-81C1-7ED3087AC5C9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AAE66D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5AB2914-EA12-4980-B34C-247D26E7F0C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de-DE" sz="6600" b="1" dirty="0">
                <a:solidFill>
                  <a:schemeClr val="bg1"/>
                </a:solidFill>
                <a:latin typeface="Bookman Old Style" panose="02050604050505020204" pitchFamily="18" charset="0"/>
              </a:rPr>
              <a:t>Guess </a:t>
            </a:r>
            <a:r>
              <a:rPr lang="de-DE" sz="6600" b="1" dirty="0" err="1">
                <a:solidFill>
                  <a:schemeClr val="bg1"/>
                </a:solidFill>
                <a:latin typeface="Bookman Old Style" panose="02050604050505020204" pitchFamily="18" charset="0"/>
              </a:rPr>
              <a:t>Where</a:t>
            </a:r>
            <a:endParaRPr lang="de-DE" sz="6600" b="1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6C0FDBBB-EC58-4EFE-9EC3-385E06EE813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Nico Rahm, Nico </a:t>
            </a:r>
            <a:r>
              <a:rPr lang="de-DE" dirty="0" err="1">
                <a:solidFill>
                  <a:schemeClr val="bg1"/>
                </a:solidFill>
              </a:rPr>
              <a:t>Schrodt</a:t>
            </a:r>
            <a:r>
              <a:rPr lang="de-DE" dirty="0">
                <a:solidFill>
                  <a:schemeClr val="bg1"/>
                </a:solidFill>
              </a:rPr>
              <a:t>, Robin </a:t>
            </a:r>
            <a:r>
              <a:rPr lang="de-DE" dirty="0" err="1">
                <a:solidFill>
                  <a:schemeClr val="bg1"/>
                </a:solidFill>
              </a:rPr>
              <a:t>Weisenburger</a:t>
            </a:r>
            <a:r>
              <a:rPr lang="de-DE" dirty="0">
                <a:solidFill>
                  <a:schemeClr val="bg1"/>
                </a:solidFill>
              </a:rPr>
              <a:t> und Kevin Noisternig</a:t>
            </a:r>
          </a:p>
        </p:txBody>
      </p:sp>
    </p:spTree>
    <p:extLst>
      <p:ext uri="{BB962C8B-B14F-4D97-AF65-F5344CB8AC3E}">
        <p14:creationId xmlns:p14="http://schemas.microsoft.com/office/powerpoint/2010/main" val="33868505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10000"/>
            <a:biLevel thresh="75000"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-19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AB2914-EA12-4980-B34C-247D26E7F0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>
                <a:solidFill>
                  <a:srgbClr val="167BE8"/>
                </a:solidFill>
              </a:rPr>
              <a:t>Architektur</a:t>
            </a:r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A80A65DA-8267-4FDC-883B-92FE9F7F0B2B}"/>
              </a:ext>
            </a:extLst>
          </p:cNvPr>
          <p:cNvSpPr>
            <a:spLocks noChangeAspect="1"/>
          </p:cNvSpPr>
          <p:nvPr/>
        </p:nvSpPr>
        <p:spPr>
          <a:xfrm>
            <a:off x="5369052" y="6371272"/>
            <a:ext cx="286722" cy="286718"/>
          </a:xfrm>
          <a:prstGeom prst="ellipse">
            <a:avLst/>
          </a:prstGeom>
          <a:solidFill>
            <a:srgbClr val="167BE8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19D8894C-93A3-4E7E-83D0-BD938E2FC38C}"/>
              </a:ext>
            </a:extLst>
          </p:cNvPr>
          <p:cNvSpPr>
            <a:spLocks noChangeAspect="1"/>
          </p:cNvSpPr>
          <p:nvPr/>
        </p:nvSpPr>
        <p:spPr>
          <a:xfrm>
            <a:off x="6012980" y="6422080"/>
            <a:ext cx="185089" cy="185088"/>
          </a:xfrm>
          <a:prstGeom prst="ellipse">
            <a:avLst/>
          </a:prstGeom>
          <a:solidFill>
            <a:srgbClr val="00957B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00957B"/>
              </a:solidFill>
            </a:endParaRPr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2BA725FD-2053-4BF4-9CC0-D2474FB3CE98}"/>
              </a:ext>
            </a:extLst>
          </p:cNvPr>
          <p:cNvSpPr>
            <a:spLocks noChangeAspect="1"/>
          </p:cNvSpPr>
          <p:nvPr/>
        </p:nvSpPr>
        <p:spPr>
          <a:xfrm>
            <a:off x="6606762" y="6422080"/>
            <a:ext cx="185089" cy="185088"/>
          </a:xfrm>
          <a:prstGeom prst="ellipse">
            <a:avLst/>
          </a:prstGeom>
          <a:solidFill>
            <a:srgbClr val="B14F8B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987773C0-A698-408B-A827-394429CA1DA9}"/>
              </a:ext>
            </a:extLst>
          </p:cNvPr>
          <p:cNvSpPr>
            <a:spLocks noChangeAspect="1"/>
          </p:cNvSpPr>
          <p:nvPr/>
        </p:nvSpPr>
        <p:spPr>
          <a:xfrm>
            <a:off x="7197812" y="6422080"/>
            <a:ext cx="185089" cy="185088"/>
          </a:xfrm>
          <a:prstGeom prst="ellipse">
            <a:avLst/>
          </a:prstGeom>
          <a:solidFill>
            <a:srgbClr val="E81616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9721E07D-50E3-46E0-8B7A-28AB4EABF70C}"/>
              </a:ext>
            </a:extLst>
          </p:cNvPr>
          <p:cNvSpPr>
            <a:spLocks noChangeAspect="1"/>
          </p:cNvSpPr>
          <p:nvPr/>
        </p:nvSpPr>
        <p:spPr>
          <a:xfrm>
            <a:off x="4826757" y="6422080"/>
            <a:ext cx="185089" cy="185088"/>
          </a:xfrm>
          <a:prstGeom prst="ellipse">
            <a:avLst/>
          </a:prstGeom>
          <a:solidFill>
            <a:srgbClr val="CD5A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1E8931E7-DF4F-4C77-9808-722E46C930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0603" y="4144611"/>
            <a:ext cx="9349841" cy="1851901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292CDFFB-6FA8-4D74-B749-9B7A3094E9C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3294" y="1424260"/>
            <a:ext cx="9425411" cy="2186990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85B5C07C-2E60-49F7-AF4A-5BF04AD99152}"/>
              </a:ext>
            </a:extLst>
          </p:cNvPr>
          <p:cNvSpPr txBox="1"/>
          <p:nvPr/>
        </p:nvSpPr>
        <p:spPr>
          <a:xfrm>
            <a:off x="4565778" y="1007706"/>
            <a:ext cx="3060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„Log in“ API-Abfrage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ECEF9DE2-67D1-4F09-9B81-C75FB4BDA3B4}"/>
              </a:ext>
            </a:extLst>
          </p:cNvPr>
          <p:cNvSpPr txBox="1"/>
          <p:nvPr/>
        </p:nvSpPr>
        <p:spPr>
          <a:xfrm>
            <a:off x="4565777" y="3852152"/>
            <a:ext cx="3060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„Start Game“ API-Abfrage</a:t>
            </a:r>
          </a:p>
        </p:txBody>
      </p:sp>
    </p:spTree>
    <p:extLst>
      <p:ext uri="{BB962C8B-B14F-4D97-AF65-F5344CB8AC3E}">
        <p14:creationId xmlns:p14="http://schemas.microsoft.com/office/powerpoint/2010/main" val="24229953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0000"/>
            <a:biLevel thresh="75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-19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AB2914-EA12-4980-B34C-247D26E7F0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>
                <a:solidFill>
                  <a:srgbClr val="00957B"/>
                </a:solidFill>
              </a:rPr>
              <a:t>RUP</a:t>
            </a:r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19D8894C-93A3-4E7E-83D0-BD938E2FC38C}"/>
              </a:ext>
            </a:extLst>
          </p:cNvPr>
          <p:cNvSpPr>
            <a:spLocks noChangeAspect="1"/>
          </p:cNvSpPr>
          <p:nvPr/>
        </p:nvSpPr>
        <p:spPr>
          <a:xfrm>
            <a:off x="5962171" y="6371272"/>
            <a:ext cx="286708" cy="286704"/>
          </a:xfrm>
          <a:prstGeom prst="ellipse">
            <a:avLst/>
          </a:prstGeom>
          <a:solidFill>
            <a:srgbClr val="00957B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00957B"/>
              </a:solidFill>
            </a:endParaRPr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2BA725FD-2053-4BF4-9CC0-D2474FB3CE98}"/>
              </a:ext>
            </a:extLst>
          </p:cNvPr>
          <p:cNvSpPr>
            <a:spLocks noChangeAspect="1"/>
          </p:cNvSpPr>
          <p:nvPr/>
        </p:nvSpPr>
        <p:spPr>
          <a:xfrm>
            <a:off x="6606762" y="6422080"/>
            <a:ext cx="185089" cy="185088"/>
          </a:xfrm>
          <a:prstGeom prst="ellipse">
            <a:avLst/>
          </a:prstGeom>
          <a:solidFill>
            <a:srgbClr val="B14F8B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987773C0-A698-408B-A827-394429CA1DA9}"/>
              </a:ext>
            </a:extLst>
          </p:cNvPr>
          <p:cNvSpPr>
            <a:spLocks noChangeAspect="1"/>
          </p:cNvSpPr>
          <p:nvPr/>
        </p:nvSpPr>
        <p:spPr>
          <a:xfrm>
            <a:off x="7197812" y="6422080"/>
            <a:ext cx="185089" cy="185088"/>
          </a:xfrm>
          <a:prstGeom prst="ellipse">
            <a:avLst/>
          </a:prstGeom>
          <a:solidFill>
            <a:srgbClr val="E81616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9721E07D-50E3-46E0-8B7A-28AB4EABF70C}"/>
              </a:ext>
            </a:extLst>
          </p:cNvPr>
          <p:cNvSpPr>
            <a:spLocks noChangeAspect="1"/>
          </p:cNvSpPr>
          <p:nvPr/>
        </p:nvSpPr>
        <p:spPr>
          <a:xfrm>
            <a:off x="4828149" y="6422080"/>
            <a:ext cx="185089" cy="185088"/>
          </a:xfrm>
          <a:prstGeom prst="ellipse">
            <a:avLst/>
          </a:prstGeom>
          <a:solidFill>
            <a:srgbClr val="CD5A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B315E891-A045-4F88-8B1D-0D6073C6F162}"/>
              </a:ext>
            </a:extLst>
          </p:cNvPr>
          <p:cNvSpPr>
            <a:spLocks noChangeAspect="1"/>
          </p:cNvSpPr>
          <p:nvPr/>
        </p:nvSpPr>
        <p:spPr>
          <a:xfrm>
            <a:off x="5419868" y="6422087"/>
            <a:ext cx="185089" cy="185088"/>
          </a:xfrm>
          <a:prstGeom prst="ellipse">
            <a:avLst/>
          </a:prstGeom>
          <a:solidFill>
            <a:srgbClr val="167BE8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D8E4503A-59BC-49B9-B8C0-7ED056ACA6BC}"/>
              </a:ext>
            </a:extLst>
          </p:cNvPr>
          <p:cNvGrpSpPr/>
          <p:nvPr/>
        </p:nvGrpSpPr>
        <p:grpSpPr>
          <a:xfrm>
            <a:off x="1421606" y="1081452"/>
            <a:ext cx="9348787" cy="4695095"/>
            <a:chOff x="1785937" y="1122447"/>
            <a:chExt cx="8620125" cy="4151441"/>
          </a:xfrm>
        </p:grpSpPr>
        <p:pic>
          <p:nvPicPr>
            <p:cNvPr id="19" name="Grafik 18">
              <a:extLst>
                <a:ext uri="{FF2B5EF4-FFF2-40B4-BE49-F238E27FC236}">
                  <a16:creationId xmlns:a16="http://schemas.microsoft.com/office/drawing/2014/main" id="{7F0CE7FE-F6D1-478A-94C8-806CE957C87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85937" y="1584112"/>
              <a:ext cx="8620125" cy="3689776"/>
            </a:xfrm>
            <a:prstGeom prst="rect">
              <a:avLst/>
            </a:prstGeom>
          </p:spPr>
        </p:pic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72111633-8866-4036-9440-A357AFE5A97F}"/>
                </a:ext>
              </a:extLst>
            </p:cNvPr>
            <p:cNvSpPr txBox="1"/>
            <p:nvPr/>
          </p:nvSpPr>
          <p:spPr>
            <a:xfrm>
              <a:off x="4028596" y="1122447"/>
              <a:ext cx="3867150" cy="4082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de-DE"/>
              </a:defPPr>
              <a:lvl1pPr algn="ctr">
                <a:defRPr sz="2400"/>
              </a:lvl1pPr>
            </a:lstStyle>
            <a:p>
              <a:r>
                <a:rPr lang="de-DE" dirty="0" err="1"/>
                <a:t>YouTrack</a:t>
              </a:r>
              <a:r>
                <a:rPr lang="de-DE" dirty="0"/>
                <a:t> Dashboard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07152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A8C782-BE79-4BD2-A1CC-77EAD89A2C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Burndownchart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BB41709-EE05-426A-9D51-A510148BEA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752023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0000"/>
            <a:biLevel thresh="75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-19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AB2914-EA12-4980-B34C-247D26E7F0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>
                <a:solidFill>
                  <a:srgbClr val="00957B"/>
                </a:solidFill>
              </a:rPr>
              <a:t>RUP</a:t>
            </a:r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19D8894C-93A3-4E7E-83D0-BD938E2FC38C}"/>
              </a:ext>
            </a:extLst>
          </p:cNvPr>
          <p:cNvSpPr>
            <a:spLocks noChangeAspect="1"/>
          </p:cNvSpPr>
          <p:nvPr/>
        </p:nvSpPr>
        <p:spPr>
          <a:xfrm>
            <a:off x="5962171" y="6371272"/>
            <a:ext cx="286708" cy="286704"/>
          </a:xfrm>
          <a:prstGeom prst="ellipse">
            <a:avLst/>
          </a:prstGeom>
          <a:solidFill>
            <a:srgbClr val="00957B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00957B"/>
              </a:solidFill>
            </a:endParaRPr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2BA725FD-2053-4BF4-9CC0-D2474FB3CE98}"/>
              </a:ext>
            </a:extLst>
          </p:cNvPr>
          <p:cNvSpPr>
            <a:spLocks noChangeAspect="1"/>
          </p:cNvSpPr>
          <p:nvPr/>
        </p:nvSpPr>
        <p:spPr>
          <a:xfrm>
            <a:off x="6606762" y="6422080"/>
            <a:ext cx="185089" cy="185088"/>
          </a:xfrm>
          <a:prstGeom prst="ellipse">
            <a:avLst/>
          </a:prstGeom>
          <a:solidFill>
            <a:srgbClr val="B14F8B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987773C0-A698-408B-A827-394429CA1DA9}"/>
              </a:ext>
            </a:extLst>
          </p:cNvPr>
          <p:cNvSpPr>
            <a:spLocks noChangeAspect="1"/>
          </p:cNvSpPr>
          <p:nvPr/>
        </p:nvSpPr>
        <p:spPr>
          <a:xfrm>
            <a:off x="7197812" y="6422080"/>
            <a:ext cx="185089" cy="185088"/>
          </a:xfrm>
          <a:prstGeom prst="ellipse">
            <a:avLst/>
          </a:prstGeom>
          <a:solidFill>
            <a:srgbClr val="E81616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9721E07D-50E3-46E0-8B7A-28AB4EABF70C}"/>
              </a:ext>
            </a:extLst>
          </p:cNvPr>
          <p:cNvSpPr>
            <a:spLocks noChangeAspect="1"/>
          </p:cNvSpPr>
          <p:nvPr/>
        </p:nvSpPr>
        <p:spPr>
          <a:xfrm>
            <a:off x="4828149" y="6422080"/>
            <a:ext cx="185089" cy="185088"/>
          </a:xfrm>
          <a:prstGeom prst="ellipse">
            <a:avLst/>
          </a:prstGeom>
          <a:solidFill>
            <a:srgbClr val="CD5A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B315E891-A045-4F88-8B1D-0D6073C6F162}"/>
              </a:ext>
            </a:extLst>
          </p:cNvPr>
          <p:cNvSpPr>
            <a:spLocks noChangeAspect="1"/>
          </p:cNvSpPr>
          <p:nvPr/>
        </p:nvSpPr>
        <p:spPr>
          <a:xfrm>
            <a:off x="5419868" y="6422087"/>
            <a:ext cx="185089" cy="185088"/>
          </a:xfrm>
          <a:prstGeom prst="ellipse">
            <a:avLst/>
          </a:prstGeom>
          <a:solidFill>
            <a:srgbClr val="167BE8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F8A6FE11-8619-4174-950B-5F629375E0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449" y="2186862"/>
            <a:ext cx="9937102" cy="2484276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AE80DDF1-929C-479C-A31D-795D491A22CD}"/>
              </a:ext>
            </a:extLst>
          </p:cNvPr>
          <p:cNvSpPr txBox="1"/>
          <p:nvPr/>
        </p:nvSpPr>
        <p:spPr>
          <a:xfrm>
            <a:off x="3998979" y="1535537"/>
            <a:ext cx="41940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 algn="ctr">
              <a:defRPr sz="2400"/>
            </a:lvl1pPr>
          </a:lstStyle>
          <a:p>
            <a:r>
              <a:rPr lang="de-DE" dirty="0" err="1"/>
              <a:t>YouTrack</a:t>
            </a:r>
            <a:r>
              <a:rPr lang="de-DE" dirty="0"/>
              <a:t> Agile Boards</a:t>
            </a:r>
          </a:p>
        </p:txBody>
      </p:sp>
    </p:spTree>
    <p:extLst>
      <p:ext uri="{BB962C8B-B14F-4D97-AF65-F5344CB8AC3E}">
        <p14:creationId xmlns:p14="http://schemas.microsoft.com/office/powerpoint/2010/main" val="375283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0000"/>
            <a:biLevel thresh="75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-19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AB2914-EA12-4980-B34C-247D26E7F0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>
                <a:solidFill>
                  <a:srgbClr val="00957B"/>
                </a:solidFill>
              </a:rPr>
              <a:t>RUP</a:t>
            </a:r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19D8894C-93A3-4E7E-83D0-BD938E2FC38C}"/>
              </a:ext>
            </a:extLst>
          </p:cNvPr>
          <p:cNvSpPr>
            <a:spLocks noChangeAspect="1"/>
          </p:cNvSpPr>
          <p:nvPr/>
        </p:nvSpPr>
        <p:spPr>
          <a:xfrm>
            <a:off x="5962171" y="6371272"/>
            <a:ext cx="286708" cy="286704"/>
          </a:xfrm>
          <a:prstGeom prst="ellipse">
            <a:avLst/>
          </a:prstGeom>
          <a:solidFill>
            <a:srgbClr val="00957B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00957B"/>
              </a:solidFill>
            </a:endParaRPr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2BA725FD-2053-4BF4-9CC0-D2474FB3CE98}"/>
              </a:ext>
            </a:extLst>
          </p:cNvPr>
          <p:cNvSpPr>
            <a:spLocks noChangeAspect="1"/>
          </p:cNvSpPr>
          <p:nvPr/>
        </p:nvSpPr>
        <p:spPr>
          <a:xfrm>
            <a:off x="6606762" y="6422080"/>
            <a:ext cx="185089" cy="185088"/>
          </a:xfrm>
          <a:prstGeom prst="ellipse">
            <a:avLst/>
          </a:prstGeom>
          <a:solidFill>
            <a:srgbClr val="B14F8B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987773C0-A698-408B-A827-394429CA1DA9}"/>
              </a:ext>
            </a:extLst>
          </p:cNvPr>
          <p:cNvSpPr>
            <a:spLocks noChangeAspect="1"/>
          </p:cNvSpPr>
          <p:nvPr/>
        </p:nvSpPr>
        <p:spPr>
          <a:xfrm>
            <a:off x="7197812" y="6422080"/>
            <a:ext cx="185089" cy="185088"/>
          </a:xfrm>
          <a:prstGeom prst="ellipse">
            <a:avLst/>
          </a:prstGeom>
          <a:solidFill>
            <a:srgbClr val="E81616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9721E07D-50E3-46E0-8B7A-28AB4EABF70C}"/>
              </a:ext>
            </a:extLst>
          </p:cNvPr>
          <p:cNvSpPr>
            <a:spLocks noChangeAspect="1"/>
          </p:cNvSpPr>
          <p:nvPr/>
        </p:nvSpPr>
        <p:spPr>
          <a:xfrm>
            <a:off x="4828149" y="6422080"/>
            <a:ext cx="185089" cy="185088"/>
          </a:xfrm>
          <a:prstGeom prst="ellipse">
            <a:avLst/>
          </a:prstGeom>
          <a:solidFill>
            <a:srgbClr val="CD5A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B315E891-A045-4F88-8B1D-0D6073C6F162}"/>
              </a:ext>
            </a:extLst>
          </p:cNvPr>
          <p:cNvSpPr>
            <a:spLocks noChangeAspect="1"/>
          </p:cNvSpPr>
          <p:nvPr/>
        </p:nvSpPr>
        <p:spPr>
          <a:xfrm>
            <a:off x="5419868" y="6422087"/>
            <a:ext cx="185089" cy="185088"/>
          </a:xfrm>
          <a:prstGeom prst="ellipse">
            <a:avLst/>
          </a:prstGeom>
          <a:solidFill>
            <a:srgbClr val="167BE8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AE80DDF1-929C-479C-A31D-795D491A22CD}"/>
              </a:ext>
            </a:extLst>
          </p:cNvPr>
          <p:cNvSpPr txBox="1"/>
          <p:nvPr/>
        </p:nvSpPr>
        <p:spPr>
          <a:xfrm>
            <a:off x="3998978" y="1044241"/>
            <a:ext cx="41940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 algn="ctr">
              <a:defRPr sz="2400"/>
            </a:lvl1pPr>
          </a:lstStyle>
          <a:p>
            <a:r>
              <a:rPr lang="de-DE" dirty="0" err="1"/>
              <a:t>Cumulative</a:t>
            </a:r>
            <a:r>
              <a:rPr lang="de-DE" dirty="0"/>
              <a:t> </a:t>
            </a:r>
            <a:r>
              <a:rPr lang="de-DE" dirty="0" err="1"/>
              <a:t>flow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9A4E9BC-0133-470C-8126-E58282CE75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5597" y="1505906"/>
            <a:ext cx="8340805" cy="4655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3984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0000"/>
            <a:biLevel thresh="75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-19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AB2914-EA12-4980-B34C-247D26E7F0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>
                <a:solidFill>
                  <a:srgbClr val="00957B"/>
                </a:solidFill>
              </a:rPr>
              <a:t>RUP</a:t>
            </a:r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19D8894C-93A3-4E7E-83D0-BD938E2FC38C}"/>
              </a:ext>
            </a:extLst>
          </p:cNvPr>
          <p:cNvSpPr>
            <a:spLocks noChangeAspect="1"/>
          </p:cNvSpPr>
          <p:nvPr/>
        </p:nvSpPr>
        <p:spPr>
          <a:xfrm>
            <a:off x="5962171" y="6371272"/>
            <a:ext cx="286708" cy="286704"/>
          </a:xfrm>
          <a:prstGeom prst="ellipse">
            <a:avLst/>
          </a:prstGeom>
          <a:solidFill>
            <a:srgbClr val="00957B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00957B"/>
              </a:solidFill>
            </a:endParaRPr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2BA725FD-2053-4BF4-9CC0-D2474FB3CE98}"/>
              </a:ext>
            </a:extLst>
          </p:cNvPr>
          <p:cNvSpPr>
            <a:spLocks noChangeAspect="1"/>
          </p:cNvSpPr>
          <p:nvPr/>
        </p:nvSpPr>
        <p:spPr>
          <a:xfrm>
            <a:off x="6606762" y="6422080"/>
            <a:ext cx="185089" cy="185088"/>
          </a:xfrm>
          <a:prstGeom prst="ellipse">
            <a:avLst/>
          </a:prstGeom>
          <a:solidFill>
            <a:srgbClr val="B14F8B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987773C0-A698-408B-A827-394429CA1DA9}"/>
              </a:ext>
            </a:extLst>
          </p:cNvPr>
          <p:cNvSpPr>
            <a:spLocks noChangeAspect="1"/>
          </p:cNvSpPr>
          <p:nvPr/>
        </p:nvSpPr>
        <p:spPr>
          <a:xfrm>
            <a:off x="7197812" y="6422080"/>
            <a:ext cx="185089" cy="185088"/>
          </a:xfrm>
          <a:prstGeom prst="ellipse">
            <a:avLst/>
          </a:prstGeom>
          <a:solidFill>
            <a:srgbClr val="E81616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9721E07D-50E3-46E0-8B7A-28AB4EABF70C}"/>
              </a:ext>
            </a:extLst>
          </p:cNvPr>
          <p:cNvSpPr>
            <a:spLocks noChangeAspect="1"/>
          </p:cNvSpPr>
          <p:nvPr/>
        </p:nvSpPr>
        <p:spPr>
          <a:xfrm>
            <a:off x="4828149" y="6422080"/>
            <a:ext cx="185089" cy="185088"/>
          </a:xfrm>
          <a:prstGeom prst="ellipse">
            <a:avLst/>
          </a:prstGeom>
          <a:solidFill>
            <a:srgbClr val="CD5A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B315E891-A045-4F88-8B1D-0D6073C6F162}"/>
              </a:ext>
            </a:extLst>
          </p:cNvPr>
          <p:cNvSpPr>
            <a:spLocks noChangeAspect="1"/>
          </p:cNvSpPr>
          <p:nvPr/>
        </p:nvSpPr>
        <p:spPr>
          <a:xfrm>
            <a:off x="5419868" y="6422087"/>
            <a:ext cx="185089" cy="185088"/>
          </a:xfrm>
          <a:prstGeom prst="ellipse">
            <a:avLst/>
          </a:prstGeom>
          <a:solidFill>
            <a:srgbClr val="167BE8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E38DAE4A-8F90-4713-B943-C1AEFE131612}"/>
              </a:ext>
            </a:extLst>
          </p:cNvPr>
          <p:cNvGrpSpPr/>
          <p:nvPr/>
        </p:nvGrpSpPr>
        <p:grpSpPr>
          <a:xfrm>
            <a:off x="3276052" y="1800225"/>
            <a:ext cx="4953691" cy="2805271"/>
            <a:chOff x="2535000" y="2181225"/>
            <a:chExt cx="4953691" cy="2805271"/>
          </a:xfrm>
        </p:grpSpPr>
        <p:pic>
          <p:nvPicPr>
            <p:cNvPr id="6" name="Grafik 5" descr="Ein Bild, das Screenshot, Bildschirm, Monitor, Fernsehen enthält.&#10;&#10;Automatisch generierte Beschreibung">
              <a:extLst>
                <a:ext uri="{FF2B5EF4-FFF2-40B4-BE49-F238E27FC236}">
                  <a16:creationId xmlns:a16="http://schemas.microsoft.com/office/drawing/2014/main" id="{C979BBB6-5849-485B-A6E5-88D84967BF1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35000" y="2709703"/>
              <a:ext cx="4953691" cy="2276793"/>
            </a:xfrm>
            <a:prstGeom prst="rect">
              <a:avLst/>
            </a:prstGeom>
          </p:spPr>
        </p:pic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21BCB0E2-C4EF-4C4C-A72B-C8C5CE1549DD}"/>
                </a:ext>
              </a:extLst>
            </p:cNvPr>
            <p:cNvSpPr txBox="1"/>
            <p:nvPr/>
          </p:nvSpPr>
          <p:spPr>
            <a:xfrm>
              <a:off x="2985726" y="2181225"/>
              <a:ext cx="38671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de-DE"/>
              </a:defPPr>
              <a:lvl1pPr algn="ctr">
                <a:defRPr sz="2400"/>
              </a:lvl1pPr>
            </a:lstStyle>
            <a:p>
              <a:r>
                <a:rPr lang="de-DE" dirty="0"/>
                <a:t>Time Report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112301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0000"/>
            <a:biLevel thresh="75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-19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AB2914-EA12-4980-B34C-247D26E7F0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>
                <a:solidFill>
                  <a:srgbClr val="00957B"/>
                </a:solidFill>
              </a:rPr>
              <a:t>RUP </a:t>
            </a:r>
            <a:r>
              <a:rPr lang="de-DE" dirty="0" err="1">
                <a:solidFill>
                  <a:srgbClr val="00957B"/>
                </a:solidFill>
              </a:rPr>
              <a:t>Roles</a:t>
            </a:r>
            <a:endParaRPr lang="de-DE" dirty="0">
              <a:solidFill>
                <a:srgbClr val="00957B"/>
              </a:solidFill>
            </a:endParaRPr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19D8894C-93A3-4E7E-83D0-BD938E2FC38C}"/>
              </a:ext>
            </a:extLst>
          </p:cNvPr>
          <p:cNvSpPr>
            <a:spLocks noChangeAspect="1"/>
          </p:cNvSpPr>
          <p:nvPr/>
        </p:nvSpPr>
        <p:spPr>
          <a:xfrm>
            <a:off x="5962171" y="6371272"/>
            <a:ext cx="286708" cy="286704"/>
          </a:xfrm>
          <a:prstGeom prst="ellipse">
            <a:avLst/>
          </a:prstGeom>
          <a:solidFill>
            <a:srgbClr val="00957B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00957B"/>
              </a:solidFill>
            </a:endParaRPr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2BA725FD-2053-4BF4-9CC0-D2474FB3CE98}"/>
              </a:ext>
            </a:extLst>
          </p:cNvPr>
          <p:cNvSpPr>
            <a:spLocks noChangeAspect="1"/>
          </p:cNvSpPr>
          <p:nvPr/>
        </p:nvSpPr>
        <p:spPr>
          <a:xfrm>
            <a:off x="6606762" y="6422080"/>
            <a:ext cx="185089" cy="185088"/>
          </a:xfrm>
          <a:prstGeom prst="ellipse">
            <a:avLst/>
          </a:prstGeom>
          <a:solidFill>
            <a:srgbClr val="B14F8B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987773C0-A698-408B-A827-394429CA1DA9}"/>
              </a:ext>
            </a:extLst>
          </p:cNvPr>
          <p:cNvSpPr>
            <a:spLocks noChangeAspect="1"/>
          </p:cNvSpPr>
          <p:nvPr/>
        </p:nvSpPr>
        <p:spPr>
          <a:xfrm>
            <a:off x="7197812" y="6422080"/>
            <a:ext cx="185089" cy="185088"/>
          </a:xfrm>
          <a:prstGeom prst="ellipse">
            <a:avLst/>
          </a:prstGeom>
          <a:solidFill>
            <a:srgbClr val="E81616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9721E07D-50E3-46E0-8B7A-28AB4EABF70C}"/>
              </a:ext>
            </a:extLst>
          </p:cNvPr>
          <p:cNvSpPr>
            <a:spLocks noChangeAspect="1"/>
          </p:cNvSpPr>
          <p:nvPr/>
        </p:nvSpPr>
        <p:spPr>
          <a:xfrm>
            <a:off x="4828149" y="6422080"/>
            <a:ext cx="185089" cy="185088"/>
          </a:xfrm>
          <a:prstGeom prst="ellipse">
            <a:avLst/>
          </a:prstGeom>
          <a:solidFill>
            <a:srgbClr val="CD5A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B315E891-A045-4F88-8B1D-0D6073C6F162}"/>
              </a:ext>
            </a:extLst>
          </p:cNvPr>
          <p:cNvSpPr>
            <a:spLocks noChangeAspect="1"/>
          </p:cNvSpPr>
          <p:nvPr/>
        </p:nvSpPr>
        <p:spPr>
          <a:xfrm>
            <a:off x="5419868" y="6422087"/>
            <a:ext cx="185089" cy="185088"/>
          </a:xfrm>
          <a:prstGeom prst="ellipse">
            <a:avLst/>
          </a:prstGeom>
          <a:solidFill>
            <a:srgbClr val="167BE8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aphicFrame>
        <p:nvGraphicFramePr>
          <p:cNvPr id="3" name="Tabelle 3">
            <a:extLst>
              <a:ext uri="{FF2B5EF4-FFF2-40B4-BE49-F238E27FC236}">
                <a16:creationId xmlns:a16="http://schemas.microsoft.com/office/drawing/2014/main" id="{F9F7F240-E0EA-47D8-959C-764DF769BA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7915198"/>
              </p:ext>
            </p:extLst>
          </p:nvPr>
        </p:nvGraphicFramePr>
        <p:xfrm>
          <a:off x="3077354" y="2140098"/>
          <a:ext cx="6343049" cy="29311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204185">
                  <a:extLst>
                    <a:ext uri="{9D8B030D-6E8A-4147-A177-3AD203B41FA5}">
                      <a16:colId xmlns:a16="http://schemas.microsoft.com/office/drawing/2014/main" val="4274481469"/>
                    </a:ext>
                  </a:extLst>
                </a:gridCol>
                <a:gridCol w="4138864">
                  <a:extLst>
                    <a:ext uri="{9D8B030D-6E8A-4147-A177-3AD203B41FA5}">
                      <a16:colId xmlns:a16="http://schemas.microsoft.com/office/drawing/2014/main" val="26399870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Role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91567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Nico </a:t>
                      </a:r>
                      <a:r>
                        <a:rPr lang="de-DE" dirty="0" err="1"/>
                        <a:t>Schrodt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Frontend Developer</a:t>
                      </a:r>
                    </a:p>
                    <a:p>
                      <a:r>
                        <a:rPr lang="de-DE" dirty="0"/>
                        <a:t>Development Manager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8056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Robin </a:t>
                      </a:r>
                      <a:r>
                        <a:rPr lang="de-DE" dirty="0" err="1"/>
                        <a:t>Weisenburger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Backend Developer</a:t>
                      </a:r>
                    </a:p>
                    <a:p>
                      <a:r>
                        <a:rPr lang="de-DE" dirty="0"/>
                        <a:t>Database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38236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Nico Rahm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Test Manager</a:t>
                      </a:r>
                    </a:p>
                    <a:p>
                      <a:r>
                        <a:rPr lang="de-DE" sz="18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Documentation</a:t>
                      </a:r>
                      <a:r>
                        <a:rPr lang="de-DE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Manager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86319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Kevin </a:t>
                      </a:r>
                      <a:r>
                        <a:rPr lang="de-DE" dirty="0" err="1"/>
                        <a:t>Noisternig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Project Manager</a:t>
                      </a:r>
                    </a:p>
                    <a:p>
                      <a:r>
                        <a:rPr lang="de-DE" dirty="0"/>
                        <a:t>Change Control Manager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23206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78438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0000"/>
            <a:biLevel thresh="75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-19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AB2914-EA12-4980-B34C-247D26E7F0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>
                <a:solidFill>
                  <a:srgbClr val="B14F8B"/>
                </a:solidFill>
              </a:rPr>
              <a:t>Use Cases</a:t>
            </a:r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2BA725FD-2053-4BF4-9CC0-D2474FB3CE98}"/>
              </a:ext>
            </a:extLst>
          </p:cNvPr>
          <p:cNvSpPr>
            <a:spLocks noChangeAspect="1"/>
          </p:cNvSpPr>
          <p:nvPr/>
        </p:nvSpPr>
        <p:spPr>
          <a:xfrm>
            <a:off x="6555953" y="6371272"/>
            <a:ext cx="286708" cy="286704"/>
          </a:xfrm>
          <a:prstGeom prst="ellipse">
            <a:avLst/>
          </a:prstGeom>
          <a:solidFill>
            <a:srgbClr val="B14F8B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987773C0-A698-408B-A827-394429CA1DA9}"/>
              </a:ext>
            </a:extLst>
          </p:cNvPr>
          <p:cNvSpPr>
            <a:spLocks noChangeAspect="1"/>
          </p:cNvSpPr>
          <p:nvPr/>
        </p:nvSpPr>
        <p:spPr>
          <a:xfrm>
            <a:off x="7197812" y="6422080"/>
            <a:ext cx="185089" cy="185088"/>
          </a:xfrm>
          <a:prstGeom prst="ellipse">
            <a:avLst/>
          </a:prstGeom>
          <a:solidFill>
            <a:srgbClr val="E81616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9721E07D-50E3-46E0-8B7A-28AB4EABF70C}"/>
              </a:ext>
            </a:extLst>
          </p:cNvPr>
          <p:cNvSpPr>
            <a:spLocks noChangeAspect="1"/>
          </p:cNvSpPr>
          <p:nvPr/>
        </p:nvSpPr>
        <p:spPr>
          <a:xfrm>
            <a:off x="4826756" y="6422080"/>
            <a:ext cx="185089" cy="185088"/>
          </a:xfrm>
          <a:prstGeom prst="ellipse">
            <a:avLst/>
          </a:prstGeom>
          <a:solidFill>
            <a:srgbClr val="CD5A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B315E891-A045-4F88-8B1D-0D6073C6F162}"/>
              </a:ext>
            </a:extLst>
          </p:cNvPr>
          <p:cNvSpPr>
            <a:spLocks noChangeAspect="1"/>
          </p:cNvSpPr>
          <p:nvPr/>
        </p:nvSpPr>
        <p:spPr>
          <a:xfrm>
            <a:off x="5419868" y="6422087"/>
            <a:ext cx="185089" cy="185088"/>
          </a:xfrm>
          <a:prstGeom prst="ellipse">
            <a:avLst/>
          </a:prstGeom>
          <a:solidFill>
            <a:srgbClr val="167BE8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4770489C-A85E-4A5C-ABB7-ADE9639810D2}"/>
              </a:ext>
            </a:extLst>
          </p:cNvPr>
          <p:cNvSpPr>
            <a:spLocks noChangeAspect="1"/>
          </p:cNvSpPr>
          <p:nvPr/>
        </p:nvSpPr>
        <p:spPr>
          <a:xfrm>
            <a:off x="6012980" y="6422080"/>
            <a:ext cx="185089" cy="185088"/>
          </a:xfrm>
          <a:prstGeom prst="ellipse">
            <a:avLst/>
          </a:prstGeom>
          <a:solidFill>
            <a:srgbClr val="00957B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00957B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56813E40-B429-408F-88EF-0915EEA838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0902" y="1149501"/>
            <a:ext cx="5610196" cy="4558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6776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0000"/>
            <a:biLevel thresh="75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-19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AB2914-EA12-4980-B34C-247D26E7F0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>
                <a:solidFill>
                  <a:srgbClr val="B14F8B"/>
                </a:solidFill>
              </a:rPr>
              <a:t>Use Cases</a:t>
            </a:r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2BA725FD-2053-4BF4-9CC0-D2474FB3CE98}"/>
              </a:ext>
            </a:extLst>
          </p:cNvPr>
          <p:cNvSpPr>
            <a:spLocks noChangeAspect="1"/>
          </p:cNvSpPr>
          <p:nvPr/>
        </p:nvSpPr>
        <p:spPr>
          <a:xfrm>
            <a:off x="6555953" y="6371272"/>
            <a:ext cx="286708" cy="286704"/>
          </a:xfrm>
          <a:prstGeom prst="ellipse">
            <a:avLst/>
          </a:prstGeom>
          <a:solidFill>
            <a:srgbClr val="B14F8B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987773C0-A698-408B-A827-394429CA1DA9}"/>
              </a:ext>
            </a:extLst>
          </p:cNvPr>
          <p:cNvSpPr>
            <a:spLocks noChangeAspect="1"/>
          </p:cNvSpPr>
          <p:nvPr/>
        </p:nvSpPr>
        <p:spPr>
          <a:xfrm>
            <a:off x="7197812" y="6422080"/>
            <a:ext cx="185089" cy="185088"/>
          </a:xfrm>
          <a:prstGeom prst="ellipse">
            <a:avLst/>
          </a:prstGeom>
          <a:solidFill>
            <a:srgbClr val="E81616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9721E07D-50E3-46E0-8B7A-28AB4EABF70C}"/>
              </a:ext>
            </a:extLst>
          </p:cNvPr>
          <p:cNvSpPr>
            <a:spLocks noChangeAspect="1"/>
          </p:cNvSpPr>
          <p:nvPr/>
        </p:nvSpPr>
        <p:spPr>
          <a:xfrm>
            <a:off x="4826756" y="6422080"/>
            <a:ext cx="185089" cy="185088"/>
          </a:xfrm>
          <a:prstGeom prst="ellipse">
            <a:avLst/>
          </a:prstGeom>
          <a:solidFill>
            <a:srgbClr val="CD5A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B315E891-A045-4F88-8B1D-0D6073C6F162}"/>
              </a:ext>
            </a:extLst>
          </p:cNvPr>
          <p:cNvSpPr>
            <a:spLocks noChangeAspect="1"/>
          </p:cNvSpPr>
          <p:nvPr/>
        </p:nvSpPr>
        <p:spPr>
          <a:xfrm>
            <a:off x="5419868" y="6422087"/>
            <a:ext cx="185089" cy="185088"/>
          </a:xfrm>
          <a:prstGeom prst="ellipse">
            <a:avLst/>
          </a:prstGeom>
          <a:solidFill>
            <a:srgbClr val="167BE8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4770489C-A85E-4A5C-ABB7-ADE9639810D2}"/>
              </a:ext>
            </a:extLst>
          </p:cNvPr>
          <p:cNvSpPr>
            <a:spLocks noChangeAspect="1"/>
          </p:cNvSpPr>
          <p:nvPr/>
        </p:nvSpPr>
        <p:spPr>
          <a:xfrm>
            <a:off x="6012980" y="6422080"/>
            <a:ext cx="185089" cy="185088"/>
          </a:xfrm>
          <a:prstGeom prst="ellipse">
            <a:avLst/>
          </a:prstGeom>
          <a:solidFill>
            <a:srgbClr val="00957B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00957B"/>
              </a:solidFill>
            </a:endParaRP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7C0B1515-8D0E-4A0B-A3B3-1C7FF55162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9307" y="1033460"/>
            <a:ext cx="4392605" cy="4958480"/>
          </a:xfrm>
          <a:prstGeom prst="rect">
            <a:avLst/>
          </a:prstGeom>
        </p:spPr>
      </p:pic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7E7A3CE3-7A2E-414B-841F-C0870993F0E2}"/>
              </a:ext>
            </a:extLst>
          </p:cNvPr>
          <p:cNvGrpSpPr>
            <a:grpSpLocks noChangeAspect="1"/>
          </p:cNvGrpSpPr>
          <p:nvPr/>
        </p:nvGrpSpPr>
        <p:grpSpPr>
          <a:xfrm>
            <a:off x="838199" y="1006097"/>
            <a:ext cx="4766757" cy="4985843"/>
            <a:chOff x="6439256" y="873380"/>
            <a:chExt cx="4693754" cy="4909485"/>
          </a:xfrm>
        </p:grpSpPr>
        <p:pic>
          <p:nvPicPr>
            <p:cNvPr id="13" name="Picture 4">
              <a:extLst>
                <a:ext uri="{FF2B5EF4-FFF2-40B4-BE49-F238E27FC236}">
                  <a16:creationId xmlns:a16="http://schemas.microsoft.com/office/drawing/2014/main" id="{3FD7234F-3A26-4D6D-98CE-541FBF3D244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5" t="832" r="701" b="606"/>
            <a:stretch/>
          </p:blipFill>
          <p:spPr bwMode="auto">
            <a:xfrm>
              <a:off x="6439256" y="1075134"/>
              <a:ext cx="4693754" cy="47077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8A676F1F-AD4D-44C5-853D-4CD514852E38}"/>
                </a:ext>
              </a:extLst>
            </p:cNvPr>
            <p:cNvSpPr txBox="1"/>
            <p:nvPr/>
          </p:nvSpPr>
          <p:spPr>
            <a:xfrm>
              <a:off x="6439256" y="873380"/>
              <a:ext cx="469344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100" dirty="0"/>
                <a:t>Use-Case </a:t>
              </a:r>
              <a:r>
                <a:rPr lang="de-DE" sz="1100" dirty="0" err="1"/>
                <a:t>Statistics</a:t>
              </a:r>
              <a:endParaRPr lang="de-DE" sz="1100" dirty="0"/>
            </a:p>
          </p:txBody>
        </p:sp>
      </p:grpSp>
    </p:spTree>
    <p:extLst>
      <p:ext uri="{BB962C8B-B14F-4D97-AF65-F5344CB8AC3E}">
        <p14:creationId xmlns:p14="http://schemas.microsoft.com/office/powerpoint/2010/main" val="13110254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0000"/>
            <a:biLevel thresh="75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-19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AB2914-EA12-4980-B34C-247D26E7F0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>
                <a:solidFill>
                  <a:srgbClr val="B14F8B"/>
                </a:solidFill>
              </a:rPr>
              <a:t>Use Cases</a:t>
            </a:r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2BA725FD-2053-4BF4-9CC0-D2474FB3CE98}"/>
              </a:ext>
            </a:extLst>
          </p:cNvPr>
          <p:cNvSpPr>
            <a:spLocks noChangeAspect="1"/>
          </p:cNvSpPr>
          <p:nvPr/>
        </p:nvSpPr>
        <p:spPr>
          <a:xfrm>
            <a:off x="6555953" y="6371272"/>
            <a:ext cx="286708" cy="286704"/>
          </a:xfrm>
          <a:prstGeom prst="ellipse">
            <a:avLst/>
          </a:prstGeom>
          <a:solidFill>
            <a:srgbClr val="B14F8B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987773C0-A698-408B-A827-394429CA1DA9}"/>
              </a:ext>
            </a:extLst>
          </p:cNvPr>
          <p:cNvSpPr>
            <a:spLocks noChangeAspect="1"/>
          </p:cNvSpPr>
          <p:nvPr/>
        </p:nvSpPr>
        <p:spPr>
          <a:xfrm>
            <a:off x="7197812" y="6422080"/>
            <a:ext cx="185089" cy="185088"/>
          </a:xfrm>
          <a:prstGeom prst="ellipse">
            <a:avLst/>
          </a:prstGeom>
          <a:solidFill>
            <a:srgbClr val="E81616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9721E07D-50E3-46E0-8B7A-28AB4EABF70C}"/>
              </a:ext>
            </a:extLst>
          </p:cNvPr>
          <p:cNvSpPr>
            <a:spLocks noChangeAspect="1"/>
          </p:cNvSpPr>
          <p:nvPr/>
        </p:nvSpPr>
        <p:spPr>
          <a:xfrm>
            <a:off x="4826756" y="6422080"/>
            <a:ext cx="185089" cy="185088"/>
          </a:xfrm>
          <a:prstGeom prst="ellipse">
            <a:avLst/>
          </a:prstGeom>
          <a:solidFill>
            <a:srgbClr val="CD5A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B315E891-A045-4F88-8B1D-0D6073C6F162}"/>
              </a:ext>
            </a:extLst>
          </p:cNvPr>
          <p:cNvSpPr>
            <a:spLocks noChangeAspect="1"/>
          </p:cNvSpPr>
          <p:nvPr/>
        </p:nvSpPr>
        <p:spPr>
          <a:xfrm>
            <a:off x="5419868" y="6422087"/>
            <a:ext cx="185089" cy="185088"/>
          </a:xfrm>
          <a:prstGeom prst="ellipse">
            <a:avLst/>
          </a:prstGeom>
          <a:solidFill>
            <a:srgbClr val="167BE8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4770489C-A85E-4A5C-ABB7-ADE9639810D2}"/>
              </a:ext>
            </a:extLst>
          </p:cNvPr>
          <p:cNvSpPr>
            <a:spLocks noChangeAspect="1"/>
          </p:cNvSpPr>
          <p:nvPr/>
        </p:nvSpPr>
        <p:spPr>
          <a:xfrm>
            <a:off x="6012980" y="6422080"/>
            <a:ext cx="185089" cy="185088"/>
          </a:xfrm>
          <a:prstGeom prst="ellipse">
            <a:avLst/>
          </a:prstGeom>
          <a:solidFill>
            <a:srgbClr val="00957B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00957B"/>
              </a:solidFill>
            </a:endParaRPr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229F092B-D90E-4FF6-9552-FEAF801FC57A}"/>
              </a:ext>
            </a:extLst>
          </p:cNvPr>
          <p:cNvGrpSpPr/>
          <p:nvPr/>
        </p:nvGrpSpPr>
        <p:grpSpPr>
          <a:xfrm>
            <a:off x="910424" y="877126"/>
            <a:ext cx="4693444" cy="4905739"/>
            <a:chOff x="910424" y="877126"/>
            <a:chExt cx="4693444" cy="4905739"/>
          </a:xfrm>
        </p:grpSpPr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B9188EBA-4237-4560-A3AE-0EDF41965CF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83" t="2149" r="1744" b="1434"/>
            <a:stretch/>
          </p:blipFill>
          <p:spPr bwMode="auto">
            <a:xfrm>
              <a:off x="910424" y="1075134"/>
              <a:ext cx="4693444" cy="47077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feld 2">
              <a:extLst>
                <a:ext uri="{FF2B5EF4-FFF2-40B4-BE49-F238E27FC236}">
                  <a16:creationId xmlns:a16="http://schemas.microsoft.com/office/drawing/2014/main" id="{BBE11384-FF27-4DA6-BF08-2AD3E86D8907}"/>
                </a:ext>
              </a:extLst>
            </p:cNvPr>
            <p:cNvSpPr txBox="1"/>
            <p:nvPr/>
          </p:nvSpPr>
          <p:spPr>
            <a:xfrm>
              <a:off x="910424" y="877126"/>
              <a:ext cx="469344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100" dirty="0"/>
                <a:t>Use-Case Options</a:t>
              </a:r>
            </a:p>
          </p:txBody>
        </p:sp>
      </p:grpSp>
      <p:pic>
        <p:nvPicPr>
          <p:cNvPr id="17" name="Grafik 16">
            <a:extLst>
              <a:ext uri="{FF2B5EF4-FFF2-40B4-BE49-F238E27FC236}">
                <a16:creationId xmlns:a16="http://schemas.microsoft.com/office/drawing/2014/main" id="{A4FFFCFA-EA27-4350-92EB-6BD01ADE192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5525" y="877125"/>
            <a:ext cx="5334562" cy="4905739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104667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Gerader Verbinder 28">
            <a:extLst>
              <a:ext uri="{FF2B5EF4-FFF2-40B4-BE49-F238E27FC236}">
                <a16:creationId xmlns:a16="http://schemas.microsoft.com/office/drawing/2014/main" id="{1A2DAF75-4996-45E9-AC13-77284520BB1B}"/>
              </a:ext>
            </a:extLst>
          </p:cNvPr>
          <p:cNvCxnSpPr>
            <a:cxnSpLocks/>
            <a:stCxn id="28" idx="3"/>
            <a:endCxn id="16" idx="1"/>
          </p:cNvCxnSpPr>
          <p:nvPr/>
        </p:nvCxnSpPr>
        <p:spPr>
          <a:xfrm flipV="1">
            <a:off x="2794182" y="4301404"/>
            <a:ext cx="543829" cy="40403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E11E9A8F-2A61-4347-B71F-746118ECFEB8}"/>
              </a:ext>
            </a:extLst>
          </p:cNvPr>
          <p:cNvCxnSpPr>
            <a:cxnSpLocks/>
            <a:stCxn id="27" idx="3"/>
            <a:endCxn id="13" idx="1"/>
          </p:cNvCxnSpPr>
          <p:nvPr/>
        </p:nvCxnSpPr>
        <p:spPr>
          <a:xfrm>
            <a:off x="1769234" y="1548463"/>
            <a:ext cx="359375" cy="11603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Ellipse 6">
            <a:extLst>
              <a:ext uri="{FF2B5EF4-FFF2-40B4-BE49-F238E27FC236}">
                <a16:creationId xmlns:a16="http://schemas.microsoft.com/office/drawing/2014/main" id="{6C7B8778-1C99-45F7-B039-816DDF044DAF}"/>
              </a:ext>
            </a:extLst>
          </p:cNvPr>
          <p:cNvSpPr>
            <a:spLocks noChangeAspect="1"/>
          </p:cNvSpPr>
          <p:nvPr/>
        </p:nvSpPr>
        <p:spPr>
          <a:xfrm>
            <a:off x="4817231" y="6558605"/>
            <a:ext cx="185089" cy="185088"/>
          </a:xfrm>
          <a:prstGeom prst="ellipse">
            <a:avLst/>
          </a:prstGeom>
          <a:solidFill>
            <a:srgbClr val="CD5A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1778FE87-7AF7-4822-9BED-EB8310194F4E}"/>
              </a:ext>
            </a:extLst>
          </p:cNvPr>
          <p:cNvSpPr>
            <a:spLocks noChangeAspect="1"/>
          </p:cNvSpPr>
          <p:nvPr/>
        </p:nvSpPr>
        <p:spPr>
          <a:xfrm>
            <a:off x="5410343" y="6558612"/>
            <a:ext cx="185089" cy="185088"/>
          </a:xfrm>
          <a:prstGeom prst="ellipse">
            <a:avLst/>
          </a:prstGeom>
          <a:solidFill>
            <a:srgbClr val="167BE8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6F4C343E-AA93-4F28-BB60-09B9D949D591}"/>
              </a:ext>
            </a:extLst>
          </p:cNvPr>
          <p:cNvSpPr>
            <a:spLocks noChangeAspect="1"/>
          </p:cNvSpPr>
          <p:nvPr/>
        </p:nvSpPr>
        <p:spPr>
          <a:xfrm>
            <a:off x="6003455" y="6558605"/>
            <a:ext cx="185089" cy="185088"/>
          </a:xfrm>
          <a:prstGeom prst="ellipse">
            <a:avLst/>
          </a:prstGeom>
          <a:solidFill>
            <a:srgbClr val="00957B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00957B"/>
              </a:solidFill>
            </a:endParaRP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9CA66D26-A0E1-4E79-9C4A-0D987005F034}"/>
              </a:ext>
            </a:extLst>
          </p:cNvPr>
          <p:cNvSpPr>
            <a:spLocks noChangeAspect="1"/>
          </p:cNvSpPr>
          <p:nvPr/>
        </p:nvSpPr>
        <p:spPr>
          <a:xfrm>
            <a:off x="6597237" y="6558605"/>
            <a:ext cx="185089" cy="185088"/>
          </a:xfrm>
          <a:prstGeom prst="ellipse">
            <a:avLst/>
          </a:prstGeom>
          <a:solidFill>
            <a:srgbClr val="B14F8B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54533034-44A5-42E6-9CDE-84C7FE2FE33F}"/>
              </a:ext>
            </a:extLst>
          </p:cNvPr>
          <p:cNvSpPr>
            <a:spLocks noChangeAspect="1"/>
          </p:cNvSpPr>
          <p:nvPr/>
        </p:nvSpPr>
        <p:spPr>
          <a:xfrm>
            <a:off x="7188287" y="6558605"/>
            <a:ext cx="185089" cy="185088"/>
          </a:xfrm>
          <a:prstGeom prst="ellipse">
            <a:avLst/>
          </a:prstGeom>
          <a:solidFill>
            <a:srgbClr val="E81616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491FCEB6-DD8C-4157-B7A3-2A74121C816C}"/>
              </a:ext>
            </a:extLst>
          </p:cNvPr>
          <p:cNvGrpSpPr/>
          <p:nvPr/>
        </p:nvGrpSpPr>
        <p:grpSpPr>
          <a:xfrm>
            <a:off x="2128610" y="1517573"/>
            <a:ext cx="293857" cy="293857"/>
            <a:chOff x="2549263" y="3666984"/>
            <a:chExt cx="293857" cy="293857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13" name="Träne 12">
              <a:extLst>
                <a:ext uri="{FF2B5EF4-FFF2-40B4-BE49-F238E27FC236}">
                  <a16:creationId xmlns:a16="http://schemas.microsoft.com/office/drawing/2014/main" id="{622949C6-9727-468E-B51A-DEC64E5C3D1A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2549263" y="3666984"/>
              <a:ext cx="293857" cy="293857"/>
            </a:xfrm>
            <a:prstGeom prst="teardrop">
              <a:avLst>
                <a:gd name="adj" fmla="val 117749"/>
              </a:avLst>
            </a:prstGeom>
            <a:solidFill>
              <a:srgbClr val="CD5A00"/>
            </a:solidFill>
            <a:ln w="3175">
              <a:noFill/>
            </a:ln>
            <a:effectLst>
              <a:outerShdw blurRad="76200" dist="12700" dir="2700000" sx="112000" sy="112000" kx="-800400" algn="b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4" name="Ellipse 13">
              <a:extLst>
                <a:ext uri="{FF2B5EF4-FFF2-40B4-BE49-F238E27FC236}">
                  <a16:creationId xmlns:a16="http://schemas.microsoft.com/office/drawing/2014/main" id="{F586357F-745E-4A8E-A8E3-35FF8301CAA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33433" y="3751156"/>
              <a:ext cx="125520" cy="1255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32082959-5E01-47E1-B4C8-693BB5818C8D}"/>
              </a:ext>
            </a:extLst>
          </p:cNvPr>
          <p:cNvGrpSpPr/>
          <p:nvPr/>
        </p:nvGrpSpPr>
        <p:grpSpPr>
          <a:xfrm>
            <a:off x="3338012" y="4154475"/>
            <a:ext cx="293857" cy="293857"/>
            <a:chOff x="2549263" y="3666984"/>
            <a:chExt cx="293857" cy="293857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16" name="Träne 15">
              <a:extLst>
                <a:ext uri="{FF2B5EF4-FFF2-40B4-BE49-F238E27FC236}">
                  <a16:creationId xmlns:a16="http://schemas.microsoft.com/office/drawing/2014/main" id="{E087A90D-B0E0-4A7F-9BD1-C18E884C2520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2549263" y="3666984"/>
              <a:ext cx="293857" cy="293857"/>
            </a:xfrm>
            <a:prstGeom prst="teardrop">
              <a:avLst>
                <a:gd name="adj" fmla="val 117749"/>
              </a:avLst>
            </a:prstGeom>
            <a:solidFill>
              <a:srgbClr val="167BE8"/>
            </a:solidFill>
            <a:ln w="3175">
              <a:noFill/>
            </a:ln>
            <a:effectLst>
              <a:outerShdw blurRad="76200" dist="12700" dir="2700000" sx="112000" sy="112000" kx="-800400" algn="b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7" name="Ellipse 16">
              <a:extLst>
                <a:ext uri="{FF2B5EF4-FFF2-40B4-BE49-F238E27FC236}">
                  <a16:creationId xmlns:a16="http://schemas.microsoft.com/office/drawing/2014/main" id="{552489E4-DC67-4853-ACE9-1B22F78D3C5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33433" y="3751156"/>
              <a:ext cx="125520" cy="1255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C2DC7C05-E4A7-4FFB-B90B-311D8C5AC6C6}"/>
              </a:ext>
            </a:extLst>
          </p:cNvPr>
          <p:cNvGrpSpPr/>
          <p:nvPr/>
        </p:nvGrpSpPr>
        <p:grpSpPr>
          <a:xfrm>
            <a:off x="6488469" y="4659597"/>
            <a:ext cx="293857" cy="293857"/>
            <a:chOff x="2549263" y="3666984"/>
            <a:chExt cx="293857" cy="293857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19" name="Träne 18">
              <a:extLst>
                <a:ext uri="{FF2B5EF4-FFF2-40B4-BE49-F238E27FC236}">
                  <a16:creationId xmlns:a16="http://schemas.microsoft.com/office/drawing/2014/main" id="{ED576C94-C3A8-4644-9CBE-20ED73557620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2549263" y="3666984"/>
              <a:ext cx="293857" cy="293857"/>
            </a:xfrm>
            <a:prstGeom prst="teardrop">
              <a:avLst>
                <a:gd name="adj" fmla="val 117749"/>
              </a:avLst>
            </a:prstGeom>
            <a:solidFill>
              <a:srgbClr val="00957B"/>
            </a:solidFill>
            <a:ln w="3175">
              <a:noFill/>
            </a:ln>
            <a:effectLst>
              <a:outerShdw blurRad="76200" dist="12700" dir="2700000" sx="112000" sy="112000" kx="-800400" algn="b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20" name="Ellipse 19">
              <a:extLst>
                <a:ext uri="{FF2B5EF4-FFF2-40B4-BE49-F238E27FC236}">
                  <a16:creationId xmlns:a16="http://schemas.microsoft.com/office/drawing/2014/main" id="{10728148-3ED6-4863-B3C6-9BF3A6BA0DC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33433" y="3751156"/>
              <a:ext cx="125520" cy="1255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C28DBA83-A88A-48CF-85FE-659EB269030E}"/>
              </a:ext>
            </a:extLst>
          </p:cNvPr>
          <p:cNvGrpSpPr/>
          <p:nvPr/>
        </p:nvGrpSpPr>
        <p:grpSpPr>
          <a:xfrm>
            <a:off x="7440956" y="2026210"/>
            <a:ext cx="293857" cy="293857"/>
            <a:chOff x="2549263" y="3666984"/>
            <a:chExt cx="293857" cy="293857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22" name="Träne 21">
              <a:extLst>
                <a:ext uri="{FF2B5EF4-FFF2-40B4-BE49-F238E27FC236}">
                  <a16:creationId xmlns:a16="http://schemas.microsoft.com/office/drawing/2014/main" id="{83FF1820-31CC-403E-B352-C0FFAAAE3283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2549263" y="3666984"/>
              <a:ext cx="293857" cy="293857"/>
            </a:xfrm>
            <a:prstGeom prst="teardrop">
              <a:avLst>
                <a:gd name="adj" fmla="val 117749"/>
              </a:avLst>
            </a:prstGeom>
            <a:solidFill>
              <a:srgbClr val="B14F8B"/>
            </a:solidFill>
            <a:ln w="3175">
              <a:noFill/>
            </a:ln>
            <a:effectLst>
              <a:outerShdw blurRad="76200" dist="12700" dir="2700000" sx="112000" sy="112000" kx="-800400" algn="b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9B78BA7B-7B33-40E0-A728-94AFC8471FE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33433" y="3751156"/>
              <a:ext cx="125520" cy="1255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80B7F29B-330F-421C-A820-ED7A5CFBA259}"/>
              </a:ext>
            </a:extLst>
          </p:cNvPr>
          <p:cNvGrpSpPr/>
          <p:nvPr/>
        </p:nvGrpSpPr>
        <p:grpSpPr>
          <a:xfrm>
            <a:off x="9060624" y="2848324"/>
            <a:ext cx="293857" cy="293857"/>
            <a:chOff x="2549263" y="3666984"/>
            <a:chExt cx="293857" cy="293857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25" name="Träne 24">
              <a:extLst>
                <a:ext uri="{FF2B5EF4-FFF2-40B4-BE49-F238E27FC236}">
                  <a16:creationId xmlns:a16="http://schemas.microsoft.com/office/drawing/2014/main" id="{00C27BF9-E1F5-4980-8B05-9CEFDE227457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2549263" y="3666984"/>
              <a:ext cx="293857" cy="293857"/>
            </a:xfrm>
            <a:prstGeom prst="teardrop">
              <a:avLst>
                <a:gd name="adj" fmla="val 117749"/>
              </a:avLst>
            </a:prstGeom>
            <a:solidFill>
              <a:srgbClr val="E81616"/>
            </a:solidFill>
            <a:ln w="3175">
              <a:noFill/>
            </a:ln>
            <a:effectLst>
              <a:outerShdw blurRad="76200" dist="12700" dir="2700000" sx="112000" sy="112000" kx="-800400" algn="b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26" name="Ellipse 25">
              <a:extLst>
                <a:ext uri="{FF2B5EF4-FFF2-40B4-BE49-F238E27FC236}">
                  <a16:creationId xmlns:a16="http://schemas.microsoft.com/office/drawing/2014/main" id="{2F843FA9-C4CE-4858-A3BC-ACD565A3823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33433" y="3751156"/>
              <a:ext cx="125520" cy="1255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27" name="Textfeld 26">
            <a:extLst>
              <a:ext uri="{FF2B5EF4-FFF2-40B4-BE49-F238E27FC236}">
                <a16:creationId xmlns:a16="http://schemas.microsoft.com/office/drawing/2014/main" id="{E4064C11-D11E-4216-9EA7-3CE5BAFC78D9}"/>
              </a:ext>
            </a:extLst>
          </p:cNvPr>
          <p:cNvSpPr txBox="1"/>
          <p:nvPr/>
        </p:nvSpPr>
        <p:spPr>
          <a:xfrm>
            <a:off x="512053" y="1132964"/>
            <a:ext cx="1257181" cy="83099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r"/>
            <a:r>
              <a:rPr lang="de-DE" sz="2400" b="1" dirty="0">
                <a:solidFill>
                  <a:srgbClr val="CD5A00"/>
                </a:solidFill>
              </a:rPr>
              <a:t>Idee/</a:t>
            </a:r>
            <a:br>
              <a:rPr lang="de-DE" sz="2400" b="1" dirty="0">
                <a:solidFill>
                  <a:srgbClr val="CD5A00"/>
                </a:solidFill>
              </a:rPr>
            </a:br>
            <a:r>
              <a:rPr lang="de-DE" sz="2400" b="1" dirty="0">
                <a:solidFill>
                  <a:srgbClr val="CD5A00"/>
                </a:solidFill>
              </a:rPr>
              <a:t>Vision</a:t>
            </a:r>
            <a:endParaRPr lang="de-DE" sz="4000" b="1" dirty="0">
              <a:solidFill>
                <a:srgbClr val="CD5A00"/>
              </a:solidFill>
            </a:endParaRP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2F963C00-6766-420D-B316-EAC7AA3D5429}"/>
              </a:ext>
            </a:extLst>
          </p:cNvPr>
          <p:cNvSpPr txBox="1"/>
          <p:nvPr/>
        </p:nvSpPr>
        <p:spPr>
          <a:xfrm>
            <a:off x="867747" y="4289937"/>
            <a:ext cx="19264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2400" b="1" dirty="0">
                <a:solidFill>
                  <a:srgbClr val="167BE8"/>
                </a:solidFill>
              </a:rPr>
              <a:t>Architektur/</a:t>
            </a:r>
            <a:br>
              <a:rPr lang="de-DE" sz="2400" b="1" dirty="0">
                <a:solidFill>
                  <a:srgbClr val="167BE8"/>
                </a:solidFill>
              </a:rPr>
            </a:br>
            <a:r>
              <a:rPr lang="de-DE" sz="2400" b="1" dirty="0">
                <a:solidFill>
                  <a:srgbClr val="167BE8"/>
                </a:solidFill>
              </a:rPr>
              <a:t>Technologien</a:t>
            </a:r>
            <a:endParaRPr lang="de-DE" sz="4000" b="1" dirty="0">
              <a:solidFill>
                <a:srgbClr val="167BE8"/>
              </a:solidFill>
            </a:endParaRP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EAECE658-AF15-4D17-9983-BD7F7DE26F82}"/>
              </a:ext>
            </a:extLst>
          </p:cNvPr>
          <p:cNvSpPr txBox="1"/>
          <p:nvPr/>
        </p:nvSpPr>
        <p:spPr>
          <a:xfrm>
            <a:off x="7440956" y="4850434"/>
            <a:ext cx="7589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2400" b="1" dirty="0">
                <a:solidFill>
                  <a:srgbClr val="00957B"/>
                </a:solidFill>
              </a:rPr>
              <a:t>RUP</a:t>
            </a:r>
            <a:endParaRPr lang="de-DE" sz="4000" b="1" dirty="0">
              <a:solidFill>
                <a:srgbClr val="00957B"/>
              </a:solidFill>
            </a:endParaRPr>
          </a:p>
        </p:txBody>
      </p:sp>
      <p:cxnSp>
        <p:nvCxnSpPr>
          <p:cNvPr id="31" name="Gerader Verbinder 30">
            <a:extLst>
              <a:ext uri="{FF2B5EF4-FFF2-40B4-BE49-F238E27FC236}">
                <a16:creationId xmlns:a16="http://schemas.microsoft.com/office/drawing/2014/main" id="{84D760C1-7399-4B9D-8AF2-AA096DEF51E0}"/>
              </a:ext>
            </a:extLst>
          </p:cNvPr>
          <p:cNvCxnSpPr>
            <a:cxnSpLocks/>
            <a:stCxn id="30" idx="1"/>
            <a:endCxn id="19" idx="5"/>
          </p:cNvCxnSpPr>
          <p:nvPr/>
        </p:nvCxnSpPr>
        <p:spPr>
          <a:xfrm flipH="1" flipV="1">
            <a:off x="6782327" y="4806526"/>
            <a:ext cx="658629" cy="27474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feld 32">
            <a:extLst>
              <a:ext uri="{FF2B5EF4-FFF2-40B4-BE49-F238E27FC236}">
                <a16:creationId xmlns:a16="http://schemas.microsoft.com/office/drawing/2014/main" id="{ED84AD73-5D1A-4298-B6A3-29D2534F486A}"/>
              </a:ext>
            </a:extLst>
          </p:cNvPr>
          <p:cNvSpPr txBox="1"/>
          <p:nvPr/>
        </p:nvSpPr>
        <p:spPr>
          <a:xfrm>
            <a:off x="8704400" y="1618357"/>
            <a:ext cx="1966624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2400" b="1" dirty="0">
                <a:solidFill>
                  <a:srgbClr val="B14F8B"/>
                </a:solidFill>
              </a:rPr>
              <a:t>Use Cases</a:t>
            </a:r>
            <a:endParaRPr lang="de-DE" sz="4000" b="1" dirty="0">
              <a:solidFill>
                <a:srgbClr val="B14F8B"/>
              </a:solidFill>
            </a:endParaRPr>
          </a:p>
        </p:txBody>
      </p: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085C38F3-EF9B-4FE6-993A-8E3A36F446DC}"/>
              </a:ext>
            </a:extLst>
          </p:cNvPr>
          <p:cNvCxnSpPr>
            <a:cxnSpLocks/>
            <a:stCxn id="33" idx="1"/>
            <a:endCxn id="22" idx="5"/>
          </p:cNvCxnSpPr>
          <p:nvPr/>
        </p:nvCxnSpPr>
        <p:spPr>
          <a:xfrm flipH="1">
            <a:off x="7734814" y="1849190"/>
            <a:ext cx="969586" cy="323949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Textfeld 34">
            <a:extLst>
              <a:ext uri="{FF2B5EF4-FFF2-40B4-BE49-F238E27FC236}">
                <a16:creationId xmlns:a16="http://schemas.microsoft.com/office/drawing/2014/main" id="{9CD2F1C6-3533-49FD-BF6D-114DDF8F971A}"/>
              </a:ext>
            </a:extLst>
          </p:cNvPr>
          <p:cNvSpPr txBox="1"/>
          <p:nvPr/>
        </p:nvSpPr>
        <p:spPr>
          <a:xfrm>
            <a:off x="10457565" y="3058016"/>
            <a:ext cx="15248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>
                <a:solidFill>
                  <a:srgbClr val="E81616"/>
                </a:solidFill>
              </a:rPr>
              <a:t>Live Demo</a:t>
            </a:r>
            <a:endParaRPr lang="de-DE" sz="4000" b="1" dirty="0">
              <a:solidFill>
                <a:srgbClr val="E81616"/>
              </a:solidFill>
            </a:endParaRPr>
          </a:p>
        </p:txBody>
      </p: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B881F1A8-744F-4D02-AB61-BA9F4006A20B}"/>
              </a:ext>
            </a:extLst>
          </p:cNvPr>
          <p:cNvCxnSpPr>
            <a:cxnSpLocks/>
            <a:stCxn id="25" idx="5"/>
            <a:endCxn id="35" idx="1"/>
          </p:cNvCxnSpPr>
          <p:nvPr/>
        </p:nvCxnSpPr>
        <p:spPr>
          <a:xfrm>
            <a:off x="9354482" y="2995253"/>
            <a:ext cx="1103083" cy="293596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Titel 1">
            <a:extLst>
              <a:ext uri="{FF2B5EF4-FFF2-40B4-BE49-F238E27FC236}">
                <a16:creationId xmlns:a16="http://schemas.microsoft.com/office/drawing/2014/main" id="{4504B7CC-9269-4C5A-AF32-9C709F3CE7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7024" y="149002"/>
            <a:ext cx="9144000" cy="757180"/>
          </a:xfrm>
        </p:spPr>
        <p:txBody>
          <a:bodyPr>
            <a:normAutofit/>
          </a:bodyPr>
          <a:lstStyle/>
          <a:p>
            <a:r>
              <a:rPr lang="de-DE" sz="4400" b="1" dirty="0">
                <a:latin typeface="Bookman Old Style" panose="02050604050505020204" pitchFamily="18" charset="0"/>
              </a:rPr>
              <a:t>Guess </a:t>
            </a:r>
            <a:r>
              <a:rPr lang="de-DE" sz="4400" b="1" dirty="0" err="1">
                <a:latin typeface="Bookman Old Style" panose="02050604050505020204" pitchFamily="18" charset="0"/>
              </a:rPr>
              <a:t>Where</a:t>
            </a:r>
            <a:endParaRPr lang="de-DE" sz="4400" b="1" dirty="0"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13257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00"/>
                            </p:stCondLst>
                            <p:childTnLst>
                              <p:par>
                                <p:cTn id="6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000"/>
                            </p:stCondLst>
                            <p:childTnLst>
                              <p:par>
                                <p:cTn id="8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500"/>
                            </p:stCondLst>
                            <p:childTnLst>
                              <p:par>
                                <p:cTn id="9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1000"/>
                            </p:stCondLst>
                            <p:childTnLst>
                              <p:par>
                                <p:cTn id="10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27" grpId="0"/>
      <p:bldP spid="28" grpId="0"/>
      <p:bldP spid="30" grpId="0"/>
      <p:bldP spid="33" grpId="0"/>
      <p:bldP spid="3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FFB30E7E-528D-4B89-81C1-7ED3087AC5C9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AAE66D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5AB2914-EA12-4980-B34C-247D26E7F0C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de-DE" sz="6600" b="1" dirty="0">
                <a:solidFill>
                  <a:schemeClr val="bg1"/>
                </a:solidFill>
                <a:latin typeface="Bookman Old Style" panose="02050604050505020204" pitchFamily="18" charset="0"/>
              </a:rPr>
              <a:t>Live Demo</a:t>
            </a:r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7E35F878-87E2-45E6-9325-5492C4564FB7}"/>
              </a:ext>
            </a:extLst>
          </p:cNvPr>
          <p:cNvSpPr>
            <a:spLocks noChangeAspect="1"/>
          </p:cNvSpPr>
          <p:nvPr/>
        </p:nvSpPr>
        <p:spPr>
          <a:xfrm>
            <a:off x="7147003" y="6371272"/>
            <a:ext cx="286708" cy="286704"/>
          </a:xfrm>
          <a:prstGeom prst="ellipse">
            <a:avLst/>
          </a:prstGeom>
          <a:solidFill>
            <a:srgbClr val="E81616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94B9226E-F750-440E-A536-24E818C4015F}"/>
              </a:ext>
            </a:extLst>
          </p:cNvPr>
          <p:cNvSpPr>
            <a:spLocks noChangeAspect="1"/>
          </p:cNvSpPr>
          <p:nvPr/>
        </p:nvSpPr>
        <p:spPr>
          <a:xfrm>
            <a:off x="4826757" y="6403045"/>
            <a:ext cx="185089" cy="185088"/>
          </a:xfrm>
          <a:prstGeom prst="ellipse">
            <a:avLst/>
          </a:prstGeom>
          <a:solidFill>
            <a:srgbClr val="CD5A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ADA414EB-3CC7-4040-ADAA-895E825D7D47}"/>
              </a:ext>
            </a:extLst>
          </p:cNvPr>
          <p:cNvSpPr>
            <a:spLocks noChangeAspect="1"/>
          </p:cNvSpPr>
          <p:nvPr/>
        </p:nvSpPr>
        <p:spPr>
          <a:xfrm>
            <a:off x="5419868" y="6422087"/>
            <a:ext cx="185089" cy="185088"/>
          </a:xfrm>
          <a:prstGeom prst="ellipse">
            <a:avLst/>
          </a:prstGeom>
          <a:solidFill>
            <a:srgbClr val="167BE8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58773050-9797-420B-A05E-D40B225CC82D}"/>
              </a:ext>
            </a:extLst>
          </p:cNvPr>
          <p:cNvSpPr>
            <a:spLocks noChangeAspect="1"/>
          </p:cNvSpPr>
          <p:nvPr/>
        </p:nvSpPr>
        <p:spPr>
          <a:xfrm>
            <a:off x="6012980" y="6422080"/>
            <a:ext cx="185089" cy="185088"/>
          </a:xfrm>
          <a:prstGeom prst="ellipse">
            <a:avLst/>
          </a:prstGeom>
          <a:solidFill>
            <a:srgbClr val="00957B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00957B"/>
              </a:solidFill>
            </a:endParaRP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8E285BB8-31C2-4D35-8855-BC0AAD5DFDB1}"/>
              </a:ext>
            </a:extLst>
          </p:cNvPr>
          <p:cNvSpPr>
            <a:spLocks noChangeAspect="1"/>
          </p:cNvSpPr>
          <p:nvPr/>
        </p:nvSpPr>
        <p:spPr>
          <a:xfrm>
            <a:off x="6606762" y="6422080"/>
            <a:ext cx="185089" cy="185088"/>
          </a:xfrm>
          <a:prstGeom prst="ellipse">
            <a:avLst/>
          </a:prstGeom>
          <a:solidFill>
            <a:srgbClr val="B14F8B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652252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AF3FD3-CF85-4F0A-948C-8C3A8250F3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Use Case </a:t>
            </a:r>
            <a:r>
              <a:rPr lang="de-DE" dirty="0" err="1"/>
              <a:t>overview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D837CD1-9652-4C22-B98B-3B5B9592E9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095393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0361B4C-4E6D-431D-BC7C-D7480FF65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Iterative </a:t>
            </a:r>
            <a:r>
              <a:rPr lang="de-DE" dirty="0" err="1"/>
              <a:t>Process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A2F3079-AFA8-4C7F-BCF2-C77B486E76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91822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0000"/>
            <a:biLevel thresh="75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-19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AB2914-EA12-4980-B34C-247D26E7F0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400" b="1" dirty="0">
                <a:solidFill>
                  <a:srgbClr val="CD5A00"/>
                </a:solidFill>
              </a:rPr>
              <a:t>Idee/Vision</a:t>
            </a:r>
            <a:endParaRPr lang="de-DE" dirty="0">
              <a:solidFill>
                <a:srgbClr val="CD5A00"/>
              </a:solidFill>
            </a:endParaRPr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1117BBF4-B3FF-4CA2-AAE7-432AA2ACF11C}"/>
              </a:ext>
            </a:extLst>
          </p:cNvPr>
          <p:cNvSpPr>
            <a:spLocks noChangeAspect="1"/>
          </p:cNvSpPr>
          <p:nvPr/>
        </p:nvSpPr>
        <p:spPr>
          <a:xfrm>
            <a:off x="4775948" y="6371273"/>
            <a:ext cx="286706" cy="286702"/>
          </a:xfrm>
          <a:prstGeom prst="ellipse">
            <a:avLst/>
          </a:prstGeom>
          <a:solidFill>
            <a:srgbClr val="CD5A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A80A65DA-8267-4FDC-883B-92FE9F7F0B2B}"/>
              </a:ext>
            </a:extLst>
          </p:cNvPr>
          <p:cNvSpPr>
            <a:spLocks noChangeAspect="1"/>
          </p:cNvSpPr>
          <p:nvPr/>
        </p:nvSpPr>
        <p:spPr>
          <a:xfrm>
            <a:off x="5419868" y="6422087"/>
            <a:ext cx="185089" cy="185088"/>
          </a:xfrm>
          <a:prstGeom prst="ellipse">
            <a:avLst/>
          </a:prstGeom>
          <a:solidFill>
            <a:srgbClr val="167BE8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19D8894C-93A3-4E7E-83D0-BD938E2FC38C}"/>
              </a:ext>
            </a:extLst>
          </p:cNvPr>
          <p:cNvSpPr>
            <a:spLocks noChangeAspect="1"/>
          </p:cNvSpPr>
          <p:nvPr/>
        </p:nvSpPr>
        <p:spPr>
          <a:xfrm>
            <a:off x="6012980" y="6422080"/>
            <a:ext cx="185089" cy="185088"/>
          </a:xfrm>
          <a:prstGeom prst="ellipse">
            <a:avLst/>
          </a:prstGeom>
          <a:solidFill>
            <a:srgbClr val="00957B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00957B"/>
              </a:solidFill>
            </a:endParaRPr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2BA725FD-2053-4BF4-9CC0-D2474FB3CE98}"/>
              </a:ext>
            </a:extLst>
          </p:cNvPr>
          <p:cNvSpPr>
            <a:spLocks noChangeAspect="1"/>
          </p:cNvSpPr>
          <p:nvPr/>
        </p:nvSpPr>
        <p:spPr>
          <a:xfrm>
            <a:off x="6606762" y="6422080"/>
            <a:ext cx="185089" cy="185088"/>
          </a:xfrm>
          <a:prstGeom prst="ellipse">
            <a:avLst/>
          </a:prstGeom>
          <a:solidFill>
            <a:srgbClr val="B14F8B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987773C0-A698-408B-A827-394429CA1DA9}"/>
              </a:ext>
            </a:extLst>
          </p:cNvPr>
          <p:cNvSpPr>
            <a:spLocks noChangeAspect="1"/>
          </p:cNvSpPr>
          <p:nvPr/>
        </p:nvSpPr>
        <p:spPr>
          <a:xfrm>
            <a:off x="7197812" y="6422080"/>
            <a:ext cx="185089" cy="185088"/>
          </a:xfrm>
          <a:prstGeom prst="ellipse">
            <a:avLst/>
          </a:prstGeom>
          <a:solidFill>
            <a:srgbClr val="E81616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84B4F355-CF5B-4597-886B-B1E9330B1DEE}"/>
              </a:ext>
            </a:extLst>
          </p:cNvPr>
          <p:cNvGrpSpPr/>
          <p:nvPr/>
        </p:nvGrpSpPr>
        <p:grpSpPr>
          <a:xfrm>
            <a:off x="7894216" y="1300734"/>
            <a:ext cx="4189531" cy="914400"/>
            <a:chOff x="4462101" y="890899"/>
            <a:chExt cx="4189531" cy="914400"/>
          </a:xfrm>
        </p:grpSpPr>
        <p:pic>
          <p:nvPicPr>
            <p:cNvPr id="6" name="Grafik 5" descr="Gamecontroller mit einfarbiger Füllung">
              <a:extLst>
                <a:ext uri="{FF2B5EF4-FFF2-40B4-BE49-F238E27FC236}">
                  <a16:creationId xmlns:a16="http://schemas.microsoft.com/office/drawing/2014/main" id="{F8D7E2E7-6A70-4664-BA96-4716A166F32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462101" y="890899"/>
              <a:ext cx="914400" cy="914400"/>
            </a:xfrm>
            <a:prstGeom prst="rect">
              <a:avLst/>
            </a:prstGeom>
          </p:spPr>
        </p:pic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0A3FC854-D84B-4819-A243-49A9893AEBCC}"/>
                </a:ext>
              </a:extLst>
            </p:cNvPr>
            <p:cNvSpPr txBox="1"/>
            <p:nvPr/>
          </p:nvSpPr>
          <p:spPr>
            <a:xfrm>
              <a:off x="5425478" y="1117266"/>
              <a:ext cx="322615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400" dirty="0"/>
                <a:t>Quiz/Rate Spiel</a:t>
              </a:r>
            </a:p>
          </p:txBody>
        </p:sp>
      </p:grp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77B4335B-BA10-4335-B40A-CE072BD45FD7}"/>
              </a:ext>
            </a:extLst>
          </p:cNvPr>
          <p:cNvGrpSpPr/>
          <p:nvPr/>
        </p:nvGrpSpPr>
        <p:grpSpPr>
          <a:xfrm>
            <a:off x="6606762" y="3429000"/>
            <a:ext cx="4189531" cy="914400"/>
            <a:chOff x="5643386" y="3704078"/>
            <a:chExt cx="4189531" cy="914400"/>
          </a:xfrm>
        </p:grpSpPr>
        <p:pic>
          <p:nvPicPr>
            <p:cNvPr id="21" name="Grafik 20">
              <a:extLst>
                <a:ext uri="{FF2B5EF4-FFF2-40B4-BE49-F238E27FC236}">
                  <a16:creationId xmlns:a16="http://schemas.microsoft.com/office/drawing/2014/main" id="{5799BC17-71DB-4D1D-B579-57BEB87F7DF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5643386" y="3704078"/>
              <a:ext cx="914400" cy="914400"/>
            </a:xfrm>
            <a:prstGeom prst="rect">
              <a:avLst/>
            </a:prstGeom>
          </p:spPr>
        </p:pic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5B5F3383-7EF0-4FAB-8638-DF9B8A90C4D7}"/>
                </a:ext>
              </a:extLst>
            </p:cNvPr>
            <p:cNvSpPr txBox="1"/>
            <p:nvPr/>
          </p:nvSpPr>
          <p:spPr>
            <a:xfrm>
              <a:off x="6606763" y="3930446"/>
              <a:ext cx="322615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400" dirty="0"/>
                <a:t>nur auf Android</a:t>
              </a:r>
            </a:p>
          </p:txBody>
        </p:sp>
      </p:grp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35A78C1C-42FA-49B2-80BD-B8E3FCF1C229}"/>
              </a:ext>
            </a:extLst>
          </p:cNvPr>
          <p:cNvGrpSpPr/>
          <p:nvPr/>
        </p:nvGrpSpPr>
        <p:grpSpPr>
          <a:xfrm>
            <a:off x="1350724" y="2215134"/>
            <a:ext cx="3422700" cy="914400"/>
            <a:chOff x="6410216" y="3648353"/>
            <a:chExt cx="3422700" cy="914400"/>
          </a:xfrm>
        </p:grpSpPr>
        <p:pic>
          <p:nvPicPr>
            <p:cNvPr id="23" name="Grafik 22" descr="Karte mit Ortsmarkierung mit einfarbiger Füllung">
              <a:extLst>
                <a:ext uri="{FF2B5EF4-FFF2-40B4-BE49-F238E27FC236}">
                  <a16:creationId xmlns:a16="http://schemas.microsoft.com/office/drawing/2014/main" id="{DEB6CA6E-9E48-4A7B-A3E4-CF93579B836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/>
          </p:blipFill>
          <p:spPr>
            <a:xfrm>
              <a:off x="8918516" y="3648353"/>
              <a:ext cx="914400" cy="914400"/>
            </a:xfrm>
            <a:prstGeom prst="rect">
              <a:avLst/>
            </a:prstGeom>
          </p:spPr>
        </p:pic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F195DD48-BCAE-4955-8838-EBDE8E517957}"/>
                </a:ext>
              </a:extLst>
            </p:cNvPr>
            <p:cNvSpPr txBox="1"/>
            <p:nvPr/>
          </p:nvSpPr>
          <p:spPr>
            <a:xfrm>
              <a:off x="6410216" y="3930446"/>
              <a:ext cx="250829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de-DE" sz="2400" dirty="0"/>
                <a:t>Standort erraten</a:t>
              </a:r>
            </a:p>
          </p:txBody>
        </p:sp>
      </p:grpSp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3FDD64AB-D167-4EA0-AD47-E2A172F2761D}"/>
              </a:ext>
            </a:extLst>
          </p:cNvPr>
          <p:cNvGrpSpPr/>
          <p:nvPr/>
        </p:nvGrpSpPr>
        <p:grpSpPr>
          <a:xfrm>
            <a:off x="676276" y="4819759"/>
            <a:ext cx="4097148" cy="612321"/>
            <a:chOff x="5735768" y="3799392"/>
            <a:chExt cx="4097148" cy="612321"/>
          </a:xfrm>
        </p:grpSpPr>
        <p:pic>
          <p:nvPicPr>
            <p:cNvPr id="26" name="Grafik 25">
              <a:extLst>
                <a:ext uri="{FF2B5EF4-FFF2-40B4-BE49-F238E27FC236}">
                  <a16:creationId xmlns:a16="http://schemas.microsoft.com/office/drawing/2014/main" id="{2016777E-65F4-4F13-B2F5-6C30127C2D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918516" y="3799392"/>
              <a:ext cx="914400" cy="612321"/>
            </a:xfrm>
            <a:prstGeom prst="rect">
              <a:avLst/>
            </a:prstGeom>
          </p:spPr>
        </p:pic>
        <p:sp>
          <p:nvSpPr>
            <p:cNvPr id="27" name="Textfeld 26">
              <a:extLst>
                <a:ext uri="{FF2B5EF4-FFF2-40B4-BE49-F238E27FC236}">
                  <a16:creationId xmlns:a16="http://schemas.microsoft.com/office/drawing/2014/main" id="{023904FA-4149-4CE3-A188-7FFD3B7E42A8}"/>
                </a:ext>
              </a:extLst>
            </p:cNvPr>
            <p:cNvSpPr txBox="1"/>
            <p:nvPr/>
          </p:nvSpPr>
          <p:spPr>
            <a:xfrm>
              <a:off x="5735768" y="3930446"/>
              <a:ext cx="31827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de-DE" sz="2400" dirty="0"/>
                <a:t>Statistiken/Bestenlisten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434865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0000"/>
            <a:biLevel thresh="75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-19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AB2914-EA12-4980-B34C-247D26E7F0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400" b="1" dirty="0">
                <a:solidFill>
                  <a:srgbClr val="CD5A00"/>
                </a:solidFill>
              </a:rPr>
              <a:t>Idee/Vision</a:t>
            </a:r>
            <a:endParaRPr lang="de-DE" sz="6600" b="1" dirty="0">
              <a:solidFill>
                <a:srgbClr val="CD5A00"/>
              </a:solidFill>
            </a:endParaRPr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1117BBF4-B3FF-4CA2-AAE7-432AA2ACF11C}"/>
              </a:ext>
            </a:extLst>
          </p:cNvPr>
          <p:cNvSpPr>
            <a:spLocks noChangeAspect="1"/>
          </p:cNvSpPr>
          <p:nvPr/>
        </p:nvSpPr>
        <p:spPr>
          <a:xfrm>
            <a:off x="4775948" y="6371273"/>
            <a:ext cx="286706" cy="286702"/>
          </a:xfrm>
          <a:prstGeom prst="ellipse">
            <a:avLst/>
          </a:prstGeom>
          <a:solidFill>
            <a:srgbClr val="CD5A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A80A65DA-8267-4FDC-883B-92FE9F7F0B2B}"/>
              </a:ext>
            </a:extLst>
          </p:cNvPr>
          <p:cNvSpPr>
            <a:spLocks noChangeAspect="1"/>
          </p:cNvSpPr>
          <p:nvPr/>
        </p:nvSpPr>
        <p:spPr>
          <a:xfrm>
            <a:off x="5419868" y="6422087"/>
            <a:ext cx="185089" cy="185088"/>
          </a:xfrm>
          <a:prstGeom prst="ellipse">
            <a:avLst/>
          </a:prstGeom>
          <a:solidFill>
            <a:srgbClr val="167BE8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19D8894C-93A3-4E7E-83D0-BD938E2FC38C}"/>
              </a:ext>
            </a:extLst>
          </p:cNvPr>
          <p:cNvSpPr>
            <a:spLocks noChangeAspect="1"/>
          </p:cNvSpPr>
          <p:nvPr/>
        </p:nvSpPr>
        <p:spPr>
          <a:xfrm>
            <a:off x="6012980" y="6422080"/>
            <a:ext cx="185089" cy="185088"/>
          </a:xfrm>
          <a:prstGeom prst="ellipse">
            <a:avLst/>
          </a:prstGeom>
          <a:solidFill>
            <a:srgbClr val="00957B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00957B"/>
              </a:solidFill>
            </a:endParaRPr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2BA725FD-2053-4BF4-9CC0-D2474FB3CE98}"/>
              </a:ext>
            </a:extLst>
          </p:cNvPr>
          <p:cNvSpPr>
            <a:spLocks noChangeAspect="1"/>
          </p:cNvSpPr>
          <p:nvPr/>
        </p:nvSpPr>
        <p:spPr>
          <a:xfrm>
            <a:off x="6606762" y="6422080"/>
            <a:ext cx="185089" cy="185088"/>
          </a:xfrm>
          <a:prstGeom prst="ellipse">
            <a:avLst/>
          </a:prstGeom>
          <a:solidFill>
            <a:srgbClr val="B14F8B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987773C0-A698-408B-A827-394429CA1DA9}"/>
              </a:ext>
            </a:extLst>
          </p:cNvPr>
          <p:cNvSpPr>
            <a:spLocks noChangeAspect="1"/>
          </p:cNvSpPr>
          <p:nvPr/>
        </p:nvSpPr>
        <p:spPr>
          <a:xfrm>
            <a:off x="7197812" y="6422080"/>
            <a:ext cx="185089" cy="185088"/>
          </a:xfrm>
          <a:prstGeom prst="ellipse">
            <a:avLst/>
          </a:prstGeom>
          <a:solidFill>
            <a:srgbClr val="E81616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0" name="Grafik 29" descr="Ein Bild, das Foto, Monitor, Mobiltelefon, Telefon enthält.&#10;&#10;Automatisch generierte Beschreibung">
            <a:extLst>
              <a:ext uri="{FF2B5EF4-FFF2-40B4-BE49-F238E27FC236}">
                <a16:creationId xmlns:a16="http://schemas.microsoft.com/office/drawing/2014/main" id="{B7F2F1CA-2C38-4C0D-BDD1-243DC6F6715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584" b="99797" l="9857" r="89666">
                        <a14:foregroundMark x1="20032" y1="12690" x2="47059" y2="10457"/>
                        <a14:foregroundMark x1="47059" y1="10457" x2="79491" y2="11168"/>
                        <a14:foregroundMark x1="79491" y1="11168" x2="82671" y2="11168"/>
                        <a14:foregroundMark x1="83784" y1="8426" x2="23529" y2="6904"/>
                        <a14:foregroundMark x1="11447" y1="21015" x2="12083" y2="33706"/>
                        <a14:foregroundMark x1="12401" y1="32995" x2="12083" y2="58477"/>
                        <a14:foregroundMark x1="11924" y1="65178" x2="11765" y2="91472"/>
                        <a14:foregroundMark x1="11924" y1="90152" x2="12560" y2="99898"/>
                        <a14:foregroundMark x1="89507" y1="99188" x2="88712" y2="79797"/>
                        <a14:foregroundMark x1="21622" y1="49036" x2="16693" y2="47919"/>
                        <a14:foregroundMark x1="31161" y1="49239" x2="29253" y2="43756"/>
                        <a14:foregroundMark x1="21781" y1="21624" x2="20509" y2="14112"/>
                        <a14:foregroundMark x1="36884" y1="27411" x2="15421" y2="11574"/>
                        <a14:foregroundMark x1="15421" y1="11574" x2="16852" y2="5888"/>
                        <a14:foregroundMark x1="19237" y1="5685" x2="10334" y2="10051"/>
                        <a14:foregroundMark x1="89189" y1="12487" x2="89666" y2="31472"/>
                        <a14:foregroundMark x1="35135" y1="49340" x2="55485" y2="56954"/>
                        <a14:foregroundMark x1="89348" y1="65381" x2="88553" y2="810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494"/>
          <a:stretch/>
        </p:blipFill>
        <p:spPr>
          <a:xfrm>
            <a:off x="7047831" y="989789"/>
            <a:ext cx="2970268" cy="5083111"/>
          </a:xfrm>
          <a:prstGeom prst="rect">
            <a:avLst/>
          </a:prstGeom>
        </p:spPr>
      </p:pic>
      <p:pic>
        <p:nvPicPr>
          <p:cNvPr id="32" name="Grafik 31" descr="Ein Bild, das Elektronik, Computer, Mobiltelefon enthält.&#10;&#10;Automatisch generierte Beschreibung">
            <a:extLst>
              <a:ext uri="{FF2B5EF4-FFF2-40B4-BE49-F238E27FC236}">
                <a16:creationId xmlns:a16="http://schemas.microsoft.com/office/drawing/2014/main" id="{376594D1-8353-42E8-B738-5C8E75B15B3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7260" b="99898" l="9569" r="89793">
                        <a14:foregroundMark x1="20415" y1="12270" x2="20415" y2="12270"/>
                        <a14:foregroundMark x1="18501" y1="8282" x2="35088" y2="8078"/>
                        <a14:foregroundMark x1="35088" y1="8078" x2="70494" y2="9714"/>
                        <a14:foregroundMark x1="80861" y1="9918" x2="86124" y2="20654"/>
                        <a14:foregroundMark x1="86124" y1="20654" x2="82456" y2="42127"/>
                        <a14:foregroundMark x1="82456" y1="42127" x2="81978" y2="42945"/>
                        <a14:foregroundMark x1="13557" y1="16769" x2="26156" y2="83231"/>
                        <a14:foregroundMark x1="24561" y1="88037" x2="58054" y2="70961"/>
                        <a14:foregroundMark x1="29027" y1="93252" x2="67943" y2="84356"/>
                        <a14:foregroundMark x1="67943" y1="84356" x2="80542" y2="75869"/>
                        <a14:foregroundMark x1="80542" y1="75869" x2="82775" y2="68916"/>
                        <a14:foregroundMark x1="73046" y1="93763" x2="77033" y2="66360"/>
                        <a14:foregroundMark x1="11643" y1="16564" x2="11643" y2="56646"/>
                        <a14:foregroundMark x1="11324" y1="63906" x2="13557" y2="73211"/>
                        <a14:foregroundMark x1="13557" y1="73211" x2="11164" y2="92434"/>
                        <a14:foregroundMark x1="17225" y1="81902" x2="21531" y2="91002"/>
                        <a14:foregroundMark x1="21531" y1="91002" x2="21531" y2="91002"/>
                        <a14:foregroundMark x1="18022" y1="94376" x2="59809" y2="98466"/>
                        <a14:foregroundMark x1="59809" y1="98466" x2="59649" y2="96524"/>
                        <a14:foregroundMark x1="10686" y1="92843" x2="11962" y2="99898"/>
                        <a14:foregroundMark x1="11483" y1="67689" x2="11324" y2="82515"/>
                        <a14:foregroundMark x1="88038" y1="99182" x2="88038" y2="71984"/>
                        <a14:foregroundMark x1="88836" y1="38344" x2="89155" y2="73211"/>
                        <a14:foregroundMark x1="46411" y1="8896" x2="67464" y2="7362"/>
                        <a14:foregroundMark x1="67464" y1="7362" x2="78309" y2="7566"/>
                        <a14:foregroundMark x1="78309" y1="9202" x2="55343" y2="12474"/>
                        <a14:foregroundMark x1="55343" y1="12474" x2="24242" y2="10020"/>
                        <a14:foregroundMark x1="24242" y1="10020" x2="17703" y2="7260"/>
                        <a14:foregroundMark x1="9569" y1="46217" x2="10207" y2="43865"/>
                        <a14:foregroundMark x1="9410" y1="45297" x2="15949" y2="39980"/>
                        <a14:foregroundMark x1="16906" y1="39162" x2="9729" y2="43865"/>
                        <a14:foregroundMark x1="10207" y1="46012" x2="9888" y2="43763"/>
                        <a14:foregroundMark x1="28070" y1="44479" x2="44179" y2="45808"/>
                        <a14:foregroundMark x1="44179" y1="45808" x2="42265" y2="45910"/>
                        <a14:foregroundMark x1="12919" y1="11656" x2="12121" y2="8998"/>
                        <a14:backgroundMark x1="5263" y1="5521" x2="2073" y2="46933"/>
                        <a14:backgroundMark x1="5742" y1="7157" x2="319" y2="6441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3901" y="1009812"/>
            <a:ext cx="3245967" cy="5063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2714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10000"/>
            <a:biLevel thresh="75000"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-19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AB2914-EA12-4980-B34C-247D26E7F0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>
                <a:solidFill>
                  <a:srgbClr val="167BE8"/>
                </a:solidFill>
              </a:rPr>
              <a:t>Technologien</a:t>
            </a:r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A80A65DA-8267-4FDC-883B-92FE9F7F0B2B}"/>
              </a:ext>
            </a:extLst>
          </p:cNvPr>
          <p:cNvSpPr>
            <a:spLocks noChangeAspect="1"/>
          </p:cNvSpPr>
          <p:nvPr/>
        </p:nvSpPr>
        <p:spPr>
          <a:xfrm>
            <a:off x="5369052" y="6371272"/>
            <a:ext cx="286722" cy="286718"/>
          </a:xfrm>
          <a:prstGeom prst="ellipse">
            <a:avLst/>
          </a:prstGeom>
          <a:solidFill>
            <a:srgbClr val="167BE8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19D8894C-93A3-4E7E-83D0-BD938E2FC38C}"/>
              </a:ext>
            </a:extLst>
          </p:cNvPr>
          <p:cNvSpPr>
            <a:spLocks noChangeAspect="1"/>
          </p:cNvSpPr>
          <p:nvPr/>
        </p:nvSpPr>
        <p:spPr>
          <a:xfrm>
            <a:off x="6012980" y="6422080"/>
            <a:ext cx="185089" cy="185088"/>
          </a:xfrm>
          <a:prstGeom prst="ellipse">
            <a:avLst/>
          </a:prstGeom>
          <a:solidFill>
            <a:srgbClr val="00957B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00957B"/>
              </a:solidFill>
            </a:endParaRPr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2BA725FD-2053-4BF4-9CC0-D2474FB3CE98}"/>
              </a:ext>
            </a:extLst>
          </p:cNvPr>
          <p:cNvSpPr>
            <a:spLocks noChangeAspect="1"/>
          </p:cNvSpPr>
          <p:nvPr/>
        </p:nvSpPr>
        <p:spPr>
          <a:xfrm>
            <a:off x="6606762" y="6422080"/>
            <a:ext cx="185089" cy="185088"/>
          </a:xfrm>
          <a:prstGeom prst="ellipse">
            <a:avLst/>
          </a:prstGeom>
          <a:solidFill>
            <a:srgbClr val="B14F8B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987773C0-A698-408B-A827-394429CA1DA9}"/>
              </a:ext>
            </a:extLst>
          </p:cNvPr>
          <p:cNvSpPr>
            <a:spLocks noChangeAspect="1"/>
          </p:cNvSpPr>
          <p:nvPr/>
        </p:nvSpPr>
        <p:spPr>
          <a:xfrm>
            <a:off x="7197812" y="6422080"/>
            <a:ext cx="185089" cy="185088"/>
          </a:xfrm>
          <a:prstGeom prst="ellipse">
            <a:avLst/>
          </a:prstGeom>
          <a:solidFill>
            <a:srgbClr val="E81616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9721E07D-50E3-46E0-8B7A-28AB4EABF70C}"/>
              </a:ext>
            </a:extLst>
          </p:cNvPr>
          <p:cNvSpPr>
            <a:spLocks noChangeAspect="1"/>
          </p:cNvSpPr>
          <p:nvPr/>
        </p:nvSpPr>
        <p:spPr>
          <a:xfrm>
            <a:off x="4826757" y="6422080"/>
            <a:ext cx="185089" cy="185088"/>
          </a:xfrm>
          <a:prstGeom prst="ellipse">
            <a:avLst/>
          </a:prstGeom>
          <a:solidFill>
            <a:srgbClr val="CD5A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0BB18C80-47E0-4B6D-B5C6-30EAAD4DC8DC}"/>
              </a:ext>
            </a:extLst>
          </p:cNvPr>
          <p:cNvGrpSpPr/>
          <p:nvPr/>
        </p:nvGrpSpPr>
        <p:grpSpPr>
          <a:xfrm>
            <a:off x="1833083" y="1448810"/>
            <a:ext cx="3535969" cy="1027670"/>
            <a:chOff x="2201820" y="1722159"/>
            <a:chExt cx="3535969" cy="1027670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FC361C16-B41A-4983-9A15-11B08ABF5D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01820" y="1722159"/>
              <a:ext cx="1027670" cy="10276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22ECA49E-B28D-4113-861B-2749054C26D6}"/>
                </a:ext>
              </a:extLst>
            </p:cNvPr>
            <p:cNvSpPr txBox="1"/>
            <p:nvPr/>
          </p:nvSpPr>
          <p:spPr>
            <a:xfrm>
              <a:off x="3229490" y="2005161"/>
              <a:ext cx="250829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400" dirty="0"/>
                <a:t>Android Studio</a:t>
              </a:r>
            </a:p>
          </p:txBody>
        </p:sp>
      </p:grp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C6F90FF3-9B1F-4694-8E64-FF7DD9CA1A5C}"/>
              </a:ext>
            </a:extLst>
          </p:cNvPr>
          <p:cNvGrpSpPr/>
          <p:nvPr/>
        </p:nvGrpSpPr>
        <p:grpSpPr>
          <a:xfrm>
            <a:off x="4367919" y="4723073"/>
            <a:ext cx="3660299" cy="1152000"/>
            <a:chOff x="5838307" y="3169605"/>
            <a:chExt cx="3660299" cy="1152000"/>
          </a:xfrm>
        </p:grpSpPr>
        <p:pic>
          <p:nvPicPr>
            <p:cNvPr id="10" name="Grafik 9" descr="Ein Bild, das Text, Schild enthält.&#10;&#10;Automatisch generierte Beschreibung">
              <a:extLst>
                <a:ext uri="{FF2B5EF4-FFF2-40B4-BE49-F238E27FC236}">
                  <a16:creationId xmlns:a16="http://schemas.microsoft.com/office/drawing/2014/main" id="{0B6B67DF-4B1D-420F-8AD2-279DF65A4A6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46606" y="3169605"/>
              <a:ext cx="1152000" cy="1152000"/>
            </a:xfrm>
            <a:prstGeom prst="rect">
              <a:avLst/>
            </a:prstGeom>
          </p:spPr>
        </p:pic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108CDE22-47CA-4F74-95DE-DD5A2DA28748}"/>
                </a:ext>
              </a:extLst>
            </p:cNvPr>
            <p:cNvSpPr txBox="1"/>
            <p:nvPr/>
          </p:nvSpPr>
          <p:spPr>
            <a:xfrm>
              <a:off x="5838307" y="3547020"/>
              <a:ext cx="250829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de-DE" sz="2400" dirty="0" err="1"/>
                <a:t>PhpStorm</a:t>
              </a:r>
              <a:endParaRPr lang="de-DE" sz="2400" dirty="0"/>
            </a:p>
          </p:txBody>
        </p:sp>
      </p:grpSp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3A77CA5E-01A0-4254-A1E2-74B344E4C6CC}"/>
              </a:ext>
            </a:extLst>
          </p:cNvPr>
          <p:cNvGrpSpPr/>
          <p:nvPr/>
        </p:nvGrpSpPr>
        <p:grpSpPr>
          <a:xfrm>
            <a:off x="926059" y="4767919"/>
            <a:ext cx="4219574" cy="1164431"/>
            <a:chOff x="1876426" y="4276725"/>
            <a:chExt cx="4219574" cy="1164431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868E12A9-8D5A-4B18-82A3-4F0630CDE4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76426" y="4276725"/>
              <a:ext cx="1678458" cy="11644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feld 24">
              <a:extLst>
                <a:ext uri="{FF2B5EF4-FFF2-40B4-BE49-F238E27FC236}">
                  <a16:creationId xmlns:a16="http://schemas.microsoft.com/office/drawing/2014/main" id="{BDDAF13B-B32D-4071-A7C4-890AB9C04E66}"/>
                </a:ext>
              </a:extLst>
            </p:cNvPr>
            <p:cNvSpPr txBox="1"/>
            <p:nvPr/>
          </p:nvSpPr>
          <p:spPr>
            <a:xfrm>
              <a:off x="3587701" y="4618582"/>
              <a:ext cx="250829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400" dirty="0"/>
                <a:t>MySQL</a:t>
              </a:r>
            </a:p>
          </p:txBody>
        </p:sp>
      </p:grpSp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83B90477-C0B6-405A-988E-AE48B53917A9}"/>
              </a:ext>
            </a:extLst>
          </p:cNvPr>
          <p:cNvGrpSpPr/>
          <p:nvPr/>
        </p:nvGrpSpPr>
        <p:grpSpPr>
          <a:xfrm>
            <a:off x="7634621" y="4723073"/>
            <a:ext cx="3799489" cy="1152000"/>
            <a:chOff x="6652661" y="4078766"/>
            <a:chExt cx="3799489" cy="1152000"/>
          </a:xfrm>
        </p:grpSpPr>
        <p:pic>
          <p:nvPicPr>
            <p:cNvPr id="24" name="Grafik 23">
              <a:extLst>
                <a:ext uri="{FF2B5EF4-FFF2-40B4-BE49-F238E27FC236}">
                  <a16:creationId xmlns:a16="http://schemas.microsoft.com/office/drawing/2014/main" id="{66C3A444-4FF0-4EAE-8E00-77F69BE8491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300150" y="4078766"/>
              <a:ext cx="1152000" cy="1152000"/>
            </a:xfrm>
            <a:prstGeom prst="rect">
              <a:avLst/>
            </a:prstGeom>
          </p:spPr>
        </p:pic>
        <p:sp>
          <p:nvSpPr>
            <p:cNvPr id="29" name="Textfeld 28">
              <a:extLst>
                <a:ext uri="{FF2B5EF4-FFF2-40B4-BE49-F238E27FC236}">
                  <a16:creationId xmlns:a16="http://schemas.microsoft.com/office/drawing/2014/main" id="{350EF7BD-367D-4CC0-9271-E820CB30362A}"/>
                </a:ext>
              </a:extLst>
            </p:cNvPr>
            <p:cNvSpPr txBox="1"/>
            <p:nvPr/>
          </p:nvSpPr>
          <p:spPr>
            <a:xfrm>
              <a:off x="6652661" y="4456333"/>
              <a:ext cx="250829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de-DE" sz="2400" dirty="0" err="1"/>
                <a:t>Datagrip</a:t>
              </a:r>
              <a:endParaRPr lang="de-DE" sz="2400" dirty="0"/>
            </a:p>
          </p:txBody>
        </p:sp>
      </p:grpSp>
      <p:grpSp>
        <p:nvGrpSpPr>
          <p:cNvPr id="33" name="Gruppieren 32">
            <a:extLst>
              <a:ext uri="{FF2B5EF4-FFF2-40B4-BE49-F238E27FC236}">
                <a16:creationId xmlns:a16="http://schemas.microsoft.com/office/drawing/2014/main" id="{93C0545A-0DF1-48F8-B955-CFCA183D8A23}"/>
              </a:ext>
            </a:extLst>
          </p:cNvPr>
          <p:cNvGrpSpPr/>
          <p:nvPr/>
        </p:nvGrpSpPr>
        <p:grpSpPr>
          <a:xfrm>
            <a:off x="1171753" y="3221769"/>
            <a:ext cx="4497586" cy="1027671"/>
            <a:chOff x="1700482" y="3194792"/>
            <a:chExt cx="4497586" cy="1027671"/>
          </a:xfrm>
        </p:grpSpPr>
        <p:pic>
          <p:nvPicPr>
            <p:cNvPr id="32" name="Grafik 31">
              <a:extLst>
                <a:ext uri="{FF2B5EF4-FFF2-40B4-BE49-F238E27FC236}">
                  <a16:creationId xmlns:a16="http://schemas.microsoft.com/office/drawing/2014/main" id="{903EB399-3466-4434-BA65-651D9AC74EB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00482" y="3194792"/>
              <a:ext cx="1027671" cy="1027671"/>
            </a:xfrm>
            <a:prstGeom prst="rect">
              <a:avLst/>
            </a:prstGeom>
          </p:spPr>
        </p:pic>
        <p:sp>
          <p:nvSpPr>
            <p:cNvPr id="36" name="Textfeld 35">
              <a:extLst>
                <a:ext uri="{FF2B5EF4-FFF2-40B4-BE49-F238E27FC236}">
                  <a16:creationId xmlns:a16="http://schemas.microsoft.com/office/drawing/2014/main" id="{79F310E5-8995-4B36-9086-E9D63F097A7D}"/>
                </a:ext>
              </a:extLst>
            </p:cNvPr>
            <p:cNvSpPr txBox="1"/>
            <p:nvPr/>
          </p:nvSpPr>
          <p:spPr>
            <a:xfrm>
              <a:off x="2751067" y="3439668"/>
              <a:ext cx="34470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400" dirty="0" err="1"/>
                <a:t>Git</a:t>
              </a:r>
              <a:r>
                <a:rPr lang="de-DE" sz="2400" dirty="0"/>
                <a:t> - Versionsverwaltung</a:t>
              </a:r>
            </a:p>
          </p:txBody>
        </p:sp>
      </p:grpSp>
      <p:grpSp>
        <p:nvGrpSpPr>
          <p:cNvPr id="34" name="Gruppieren 33">
            <a:extLst>
              <a:ext uri="{FF2B5EF4-FFF2-40B4-BE49-F238E27FC236}">
                <a16:creationId xmlns:a16="http://schemas.microsoft.com/office/drawing/2014/main" id="{23D14F55-41A8-4F0B-8B69-EDAC08684FC7}"/>
              </a:ext>
            </a:extLst>
          </p:cNvPr>
          <p:cNvGrpSpPr/>
          <p:nvPr/>
        </p:nvGrpSpPr>
        <p:grpSpPr>
          <a:xfrm>
            <a:off x="6876218" y="3121477"/>
            <a:ext cx="3660299" cy="1152000"/>
            <a:chOff x="6806901" y="2984045"/>
            <a:chExt cx="3660299" cy="1152000"/>
          </a:xfrm>
        </p:grpSpPr>
        <p:pic>
          <p:nvPicPr>
            <p:cNvPr id="28" name="Grafik 27">
              <a:extLst>
                <a:ext uri="{FF2B5EF4-FFF2-40B4-BE49-F238E27FC236}">
                  <a16:creationId xmlns:a16="http://schemas.microsoft.com/office/drawing/2014/main" id="{42199C6C-387B-4147-B1B8-EC9177C93CF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806901" y="2984045"/>
              <a:ext cx="1152000" cy="1152000"/>
            </a:xfrm>
            <a:prstGeom prst="rect">
              <a:avLst/>
            </a:prstGeom>
          </p:spPr>
        </p:pic>
        <p:sp>
          <p:nvSpPr>
            <p:cNvPr id="38" name="Textfeld 37">
              <a:extLst>
                <a:ext uri="{FF2B5EF4-FFF2-40B4-BE49-F238E27FC236}">
                  <a16:creationId xmlns:a16="http://schemas.microsoft.com/office/drawing/2014/main" id="{8047347E-86BB-470A-AB32-00DD81AA3AF6}"/>
                </a:ext>
              </a:extLst>
            </p:cNvPr>
            <p:cNvSpPr txBox="1"/>
            <p:nvPr/>
          </p:nvSpPr>
          <p:spPr>
            <a:xfrm>
              <a:off x="7958901" y="3324302"/>
              <a:ext cx="250829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400" dirty="0" err="1"/>
                <a:t>YouTrack</a:t>
              </a:r>
              <a:endParaRPr lang="de-DE" sz="2400" dirty="0"/>
            </a:p>
          </p:txBody>
        </p:sp>
      </p:grp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425B4296-9031-4C62-9C12-020979BEC52C}"/>
              </a:ext>
            </a:extLst>
          </p:cNvPr>
          <p:cNvGrpSpPr/>
          <p:nvPr/>
        </p:nvGrpSpPr>
        <p:grpSpPr>
          <a:xfrm>
            <a:off x="6135696" y="1047657"/>
            <a:ext cx="3485995" cy="1614403"/>
            <a:chOff x="4542223" y="1057478"/>
            <a:chExt cx="3485995" cy="1614403"/>
          </a:xfrm>
        </p:grpSpPr>
        <p:pic>
          <p:nvPicPr>
            <p:cNvPr id="4" name="Grafik 3">
              <a:extLst>
                <a:ext uri="{FF2B5EF4-FFF2-40B4-BE49-F238E27FC236}">
                  <a16:creationId xmlns:a16="http://schemas.microsoft.com/office/drawing/2014/main" id="{021A1650-7179-4FE8-83A2-A71A1402EB6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7175392" y="1057478"/>
              <a:ext cx="852826" cy="1614403"/>
            </a:xfrm>
            <a:prstGeom prst="rect">
              <a:avLst/>
            </a:prstGeom>
          </p:spPr>
        </p:pic>
        <p:sp>
          <p:nvSpPr>
            <p:cNvPr id="31" name="Textfeld 30">
              <a:extLst>
                <a:ext uri="{FF2B5EF4-FFF2-40B4-BE49-F238E27FC236}">
                  <a16:creationId xmlns:a16="http://schemas.microsoft.com/office/drawing/2014/main" id="{B6FF9930-E67B-4BA7-9A8E-518B22C3CCAC}"/>
                </a:ext>
              </a:extLst>
            </p:cNvPr>
            <p:cNvSpPr txBox="1"/>
            <p:nvPr/>
          </p:nvSpPr>
          <p:spPr>
            <a:xfrm>
              <a:off x="4542223" y="1741100"/>
              <a:ext cx="250829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de-DE" sz="2400" dirty="0"/>
                <a:t>Java 1.8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924503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10000"/>
            <a:biLevel thresh="75000"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-19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AB2914-EA12-4980-B34C-247D26E7F0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>
                <a:solidFill>
                  <a:srgbClr val="167BE8"/>
                </a:solidFill>
              </a:rPr>
              <a:t>Architektur</a:t>
            </a:r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A80A65DA-8267-4FDC-883B-92FE9F7F0B2B}"/>
              </a:ext>
            </a:extLst>
          </p:cNvPr>
          <p:cNvSpPr>
            <a:spLocks noChangeAspect="1"/>
          </p:cNvSpPr>
          <p:nvPr/>
        </p:nvSpPr>
        <p:spPr>
          <a:xfrm>
            <a:off x="5369052" y="6371272"/>
            <a:ext cx="286722" cy="286718"/>
          </a:xfrm>
          <a:prstGeom prst="ellipse">
            <a:avLst/>
          </a:prstGeom>
          <a:solidFill>
            <a:srgbClr val="167BE8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19D8894C-93A3-4E7E-83D0-BD938E2FC38C}"/>
              </a:ext>
            </a:extLst>
          </p:cNvPr>
          <p:cNvSpPr>
            <a:spLocks noChangeAspect="1"/>
          </p:cNvSpPr>
          <p:nvPr/>
        </p:nvSpPr>
        <p:spPr>
          <a:xfrm>
            <a:off x="6012980" y="6422080"/>
            <a:ext cx="185089" cy="185088"/>
          </a:xfrm>
          <a:prstGeom prst="ellipse">
            <a:avLst/>
          </a:prstGeom>
          <a:solidFill>
            <a:srgbClr val="00957B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00957B"/>
              </a:solidFill>
            </a:endParaRPr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2BA725FD-2053-4BF4-9CC0-D2474FB3CE98}"/>
              </a:ext>
            </a:extLst>
          </p:cNvPr>
          <p:cNvSpPr>
            <a:spLocks noChangeAspect="1"/>
          </p:cNvSpPr>
          <p:nvPr/>
        </p:nvSpPr>
        <p:spPr>
          <a:xfrm>
            <a:off x="6606762" y="6422080"/>
            <a:ext cx="185089" cy="185088"/>
          </a:xfrm>
          <a:prstGeom prst="ellipse">
            <a:avLst/>
          </a:prstGeom>
          <a:solidFill>
            <a:srgbClr val="B14F8B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987773C0-A698-408B-A827-394429CA1DA9}"/>
              </a:ext>
            </a:extLst>
          </p:cNvPr>
          <p:cNvSpPr>
            <a:spLocks noChangeAspect="1"/>
          </p:cNvSpPr>
          <p:nvPr/>
        </p:nvSpPr>
        <p:spPr>
          <a:xfrm>
            <a:off x="7197812" y="6422080"/>
            <a:ext cx="185089" cy="185088"/>
          </a:xfrm>
          <a:prstGeom prst="ellipse">
            <a:avLst/>
          </a:prstGeom>
          <a:solidFill>
            <a:srgbClr val="E81616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9721E07D-50E3-46E0-8B7A-28AB4EABF70C}"/>
              </a:ext>
            </a:extLst>
          </p:cNvPr>
          <p:cNvSpPr>
            <a:spLocks noChangeAspect="1"/>
          </p:cNvSpPr>
          <p:nvPr/>
        </p:nvSpPr>
        <p:spPr>
          <a:xfrm>
            <a:off x="4826757" y="6422080"/>
            <a:ext cx="185089" cy="185088"/>
          </a:xfrm>
          <a:prstGeom prst="ellipse">
            <a:avLst/>
          </a:prstGeom>
          <a:solidFill>
            <a:srgbClr val="CD5A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A4DA289B-2C65-44B8-8D12-E102DFCB3BED}"/>
              </a:ext>
            </a:extLst>
          </p:cNvPr>
          <p:cNvSpPr txBox="1"/>
          <p:nvPr/>
        </p:nvSpPr>
        <p:spPr>
          <a:xfrm>
            <a:off x="4331304" y="1554807"/>
            <a:ext cx="33633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dirty="0"/>
              <a:t>UML - Klassendiagramm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06F3FDF-DF86-465A-91D9-CAC2D954820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t="7120" b="8466"/>
          <a:stretch/>
        </p:blipFill>
        <p:spPr>
          <a:xfrm>
            <a:off x="112242" y="2186197"/>
            <a:ext cx="11801475" cy="2655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8541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10000"/>
            <a:biLevel thresh="75000"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-19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AB2914-EA12-4980-B34C-247D26E7F0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>
                <a:solidFill>
                  <a:srgbClr val="167BE8"/>
                </a:solidFill>
              </a:rPr>
              <a:t>Architektur</a:t>
            </a:r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A80A65DA-8267-4FDC-883B-92FE9F7F0B2B}"/>
              </a:ext>
            </a:extLst>
          </p:cNvPr>
          <p:cNvSpPr>
            <a:spLocks noChangeAspect="1"/>
          </p:cNvSpPr>
          <p:nvPr/>
        </p:nvSpPr>
        <p:spPr>
          <a:xfrm>
            <a:off x="5369052" y="6371272"/>
            <a:ext cx="286722" cy="286718"/>
          </a:xfrm>
          <a:prstGeom prst="ellipse">
            <a:avLst/>
          </a:prstGeom>
          <a:solidFill>
            <a:srgbClr val="167BE8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19D8894C-93A3-4E7E-83D0-BD938E2FC38C}"/>
              </a:ext>
            </a:extLst>
          </p:cNvPr>
          <p:cNvSpPr>
            <a:spLocks noChangeAspect="1"/>
          </p:cNvSpPr>
          <p:nvPr/>
        </p:nvSpPr>
        <p:spPr>
          <a:xfrm>
            <a:off x="6012980" y="6422080"/>
            <a:ext cx="185089" cy="185088"/>
          </a:xfrm>
          <a:prstGeom prst="ellipse">
            <a:avLst/>
          </a:prstGeom>
          <a:solidFill>
            <a:srgbClr val="00957B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00957B"/>
              </a:solidFill>
            </a:endParaRPr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2BA725FD-2053-4BF4-9CC0-D2474FB3CE98}"/>
              </a:ext>
            </a:extLst>
          </p:cNvPr>
          <p:cNvSpPr>
            <a:spLocks noChangeAspect="1"/>
          </p:cNvSpPr>
          <p:nvPr/>
        </p:nvSpPr>
        <p:spPr>
          <a:xfrm>
            <a:off x="6606762" y="6422080"/>
            <a:ext cx="185089" cy="185088"/>
          </a:xfrm>
          <a:prstGeom prst="ellipse">
            <a:avLst/>
          </a:prstGeom>
          <a:solidFill>
            <a:srgbClr val="B14F8B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987773C0-A698-408B-A827-394429CA1DA9}"/>
              </a:ext>
            </a:extLst>
          </p:cNvPr>
          <p:cNvSpPr>
            <a:spLocks noChangeAspect="1"/>
          </p:cNvSpPr>
          <p:nvPr/>
        </p:nvSpPr>
        <p:spPr>
          <a:xfrm>
            <a:off x="7197812" y="6422080"/>
            <a:ext cx="185089" cy="185088"/>
          </a:xfrm>
          <a:prstGeom prst="ellipse">
            <a:avLst/>
          </a:prstGeom>
          <a:solidFill>
            <a:srgbClr val="E81616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9721E07D-50E3-46E0-8B7A-28AB4EABF70C}"/>
              </a:ext>
            </a:extLst>
          </p:cNvPr>
          <p:cNvSpPr>
            <a:spLocks noChangeAspect="1"/>
          </p:cNvSpPr>
          <p:nvPr/>
        </p:nvSpPr>
        <p:spPr>
          <a:xfrm>
            <a:off x="4826757" y="6422080"/>
            <a:ext cx="185089" cy="185088"/>
          </a:xfrm>
          <a:prstGeom prst="ellipse">
            <a:avLst/>
          </a:prstGeom>
          <a:solidFill>
            <a:srgbClr val="CD5A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CB6522E7-BB1E-4E9B-AD06-9BAECB9518FE}"/>
              </a:ext>
            </a:extLst>
          </p:cNvPr>
          <p:cNvGrpSpPr/>
          <p:nvPr/>
        </p:nvGrpSpPr>
        <p:grpSpPr>
          <a:xfrm>
            <a:off x="1349061" y="1127365"/>
            <a:ext cx="4766087" cy="5594110"/>
            <a:chOff x="443042" y="888218"/>
            <a:chExt cx="4766087" cy="5594110"/>
          </a:xfrm>
        </p:grpSpPr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5EB21623-2F6C-4D9A-BEDE-CC1ED565CF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l="21973" t="9027" r="27486" b="50972"/>
            <a:stretch/>
          </p:blipFill>
          <p:spPr>
            <a:xfrm>
              <a:off x="443042" y="1196381"/>
              <a:ext cx="4766087" cy="5285947"/>
            </a:xfrm>
            <a:prstGeom prst="rect">
              <a:avLst/>
            </a:prstGeom>
          </p:spPr>
        </p:pic>
        <p:sp>
          <p:nvSpPr>
            <p:cNvPr id="3" name="Textfeld 2">
              <a:extLst>
                <a:ext uri="{FF2B5EF4-FFF2-40B4-BE49-F238E27FC236}">
                  <a16:creationId xmlns:a16="http://schemas.microsoft.com/office/drawing/2014/main" id="{2B064FC1-0714-4888-8D27-94D78B5317AA}"/>
                </a:ext>
              </a:extLst>
            </p:cNvPr>
            <p:cNvSpPr txBox="1"/>
            <p:nvPr/>
          </p:nvSpPr>
          <p:spPr>
            <a:xfrm>
              <a:off x="1365686" y="888218"/>
              <a:ext cx="29208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400" dirty="0"/>
                <a:t>Datenbankschema</a:t>
              </a:r>
              <a:endParaRPr lang="de-DE" sz="2000" dirty="0"/>
            </a:p>
          </p:txBody>
        </p:sp>
      </p:grpSp>
      <p:sp>
        <p:nvSpPr>
          <p:cNvPr id="4" name="Textfeld 3">
            <a:extLst>
              <a:ext uri="{FF2B5EF4-FFF2-40B4-BE49-F238E27FC236}">
                <a16:creationId xmlns:a16="http://schemas.microsoft.com/office/drawing/2014/main" id="{79AB8B51-C4A1-4691-A898-DF0C4E9C5548}"/>
              </a:ext>
            </a:extLst>
          </p:cNvPr>
          <p:cNvSpPr txBox="1"/>
          <p:nvPr/>
        </p:nvSpPr>
        <p:spPr>
          <a:xfrm>
            <a:off x="7197668" y="1905506"/>
            <a:ext cx="356235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/>
              <a:t>API Funktionen</a:t>
            </a:r>
          </a:p>
          <a:p>
            <a:r>
              <a:rPr lang="de-DE" sz="2400" dirty="0"/>
              <a:t>- </a:t>
            </a:r>
            <a:r>
              <a:rPr lang="de-DE" sz="2400" dirty="0" err="1"/>
              <a:t>getdbStatus</a:t>
            </a:r>
            <a:r>
              <a:rPr lang="de-DE" sz="2400" dirty="0"/>
              <a:t>()</a:t>
            </a:r>
            <a:br>
              <a:rPr lang="de-DE" sz="2400" dirty="0"/>
            </a:br>
            <a:r>
              <a:rPr lang="de-DE" sz="2400" dirty="0"/>
              <a:t>- </a:t>
            </a:r>
            <a:r>
              <a:rPr lang="de-DE" sz="2400" dirty="0" err="1"/>
              <a:t>requestAccsessToken</a:t>
            </a:r>
            <a:r>
              <a:rPr lang="de-DE" sz="2400" dirty="0"/>
              <a:t>()</a:t>
            </a:r>
          </a:p>
          <a:p>
            <a:r>
              <a:rPr lang="de-DE" sz="2400" dirty="0"/>
              <a:t>- </a:t>
            </a:r>
            <a:r>
              <a:rPr lang="de-DE" sz="2400" dirty="0" err="1"/>
              <a:t>requestNewGame</a:t>
            </a:r>
            <a:r>
              <a:rPr lang="de-DE" sz="2400" dirty="0"/>
              <a:t>()</a:t>
            </a:r>
          </a:p>
          <a:p>
            <a:r>
              <a:rPr lang="de-DE" sz="2400" dirty="0"/>
              <a:t>- </a:t>
            </a:r>
            <a:r>
              <a:rPr lang="de-DE" sz="2400" dirty="0" err="1"/>
              <a:t>createUser</a:t>
            </a:r>
            <a:r>
              <a:rPr lang="de-DE" sz="2400" dirty="0"/>
              <a:t>()</a:t>
            </a:r>
          </a:p>
          <a:p>
            <a:r>
              <a:rPr lang="de-DE" sz="2400" dirty="0"/>
              <a:t>- </a:t>
            </a:r>
            <a:r>
              <a:rPr lang="de-DE" sz="2400" dirty="0" err="1"/>
              <a:t>changePassword</a:t>
            </a:r>
            <a:r>
              <a:rPr lang="de-DE" sz="2400" dirty="0"/>
              <a:t>()</a:t>
            </a:r>
          </a:p>
          <a:p>
            <a:r>
              <a:rPr lang="de-DE" sz="2400" dirty="0"/>
              <a:t>- </a:t>
            </a:r>
            <a:r>
              <a:rPr lang="de-DE" sz="2400" dirty="0" err="1"/>
              <a:t>saveGame</a:t>
            </a:r>
            <a:r>
              <a:rPr lang="de-DE" sz="2400" dirty="0"/>
              <a:t>()</a:t>
            </a:r>
          </a:p>
          <a:p>
            <a:r>
              <a:rPr lang="de-DE" sz="2400" dirty="0"/>
              <a:t>- </a:t>
            </a:r>
            <a:r>
              <a:rPr lang="de-DE" sz="2400" dirty="0" err="1"/>
              <a:t>getStats</a:t>
            </a:r>
            <a:r>
              <a:rPr lang="de-DE" sz="2400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42616723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234</Words>
  <Application>Microsoft Office PowerPoint</Application>
  <PresentationFormat>Breitbild</PresentationFormat>
  <Paragraphs>84</Paragraphs>
  <Slides>20</Slides>
  <Notes>4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20</vt:i4>
      </vt:variant>
    </vt:vector>
  </HeadingPairs>
  <TitlesOfParts>
    <vt:vector size="24" baseType="lpstr">
      <vt:lpstr>Arial</vt:lpstr>
      <vt:lpstr>Bookman Old Style</vt:lpstr>
      <vt:lpstr>Calibri</vt:lpstr>
      <vt:lpstr>Office</vt:lpstr>
      <vt:lpstr>Guess Where</vt:lpstr>
      <vt:lpstr>Guess Where</vt:lpstr>
      <vt:lpstr>Use Case overview</vt:lpstr>
      <vt:lpstr>Iterative Process</vt:lpstr>
      <vt:lpstr>Idee/Vision</vt:lpstr>
      <vt:lpstr>Idee/Vision</vt:lpstr>
      <vt:lpstr>Technologien</vt:lpstr>
      <vt:lpstr>Architektur</vt:lpstr>
      <vt:lpstr>Architektur</vt:lpstr>
      <vt:lpstr>Architektur</vt:lpstr>
      <vt:lpstr>RUP</vt:lpstr>
      <vt:lpstr>Burndownchart</vt:lpstr>
      <vt:lpstr>RUP</vt:lpstr>
      <vt:lpstr>RUP</vt:lpstr>
      <vt:lpstr>RUP</vt:lpstr>
      <vt:lpstr>RUP Roles</vt:lpstr>
      <vt:lpstr>Use Cases</vt:lpstr>
      <vt:lpstr>Use Cases</vt:lpstr>
      <vt:lpstr>Use Cases</vt:lpstr>
      <vt:lpstr>Live Demo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Guess Where</dc:title>
  <dc:creator>Kosima</dc:creator>
  <cp:lastModifiedBy>Kevin Noisternig</cp:lastModifiedBy>
  <cp:revision>37</cp:revision>
  <dcterms:created xsi:type="dcterms:W3CDTF">2020-12-07T17:54:09Z</dcterms:created>
  <dcterms:modified xsi:type="dcterms:W3CDTF">2021-06-11T13:42:42Z</dcterms:modified>
</cp:coreProperties>
</file>